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8" r:id="rId2"/>
  </p:sldMasterIdLst>
  <p:notesMasterIdLst>
    <p:notesMasterId r:id="rId49"/>
  </p:notesMasterIdLst>
  <p:sldIdLst>
    <p:sldId id="396" r:id="rId3"/>
    <p:sldId id="403" r:id="rId4"/>
    <p:sldId id="378" r:id="rId5"/>
    <p:sldId id="379" r:id="rId6"/>
    <p:sldId id="380" r:id="rId7"/>
    <p:sldId id="381" r:id="rId8"/>
    <p:sldId id="382" r:id="rId9"/>
    <p:sldId id="383" r:id="rId10"/>
    <p:sldId id="384" r:id="rId11"/>
    <p:sldId id="385" r:id="rId12"/>
    <p:sldId id="387" r:id="rId13"/>
    <p:sldId id="388" r:id="rId14"/>
    <p:sldId id="327" r:id="rId15"/>
    <p:sldId id="361" r:id="rId16"/>
    <p:sldId id="326" r:id="rId17"/>
    <p:sldId id="357" r:id="rId18"/>
    <p:sldId id="345" r:id="rId19"/>
    <p:sldId id="329" r:id="rId20"/>
    <p:sldId id="341" r:id="rId21"/>
    <p:sldId id="389" r:id="rId22"/>
    <p:sldId id="325" r:id="rId23"/>
    <p:sldId id="370" r:id="rId24"/>
    <p:sldId id="340" r:id="rId25"/>
    <p:sldId id="348" r:id="rId26"/>
    <p:sldId id="372" r:id="rId27"/>
    <p:sldId id="390" r:id="rId28"/>
    <p:sldId id="391" r:id="rId29"/>
    <p:sldId id="400" r:id="rId30"/>
    <p:sldId id="401" r:id="rId31"/>
    <p:sldId id="402" r:id="rId32"/>
    <p:sldId id="397" r:id="rId33"/>
    <p:sldId id="392" r:id="rId34"/>
    <p:sldId id="393" r:id="rId35"/>
    <p:sldId id="394" r:id="rId36"/>
    <p:sldId id="395" r:id="rId37"/>
    <p:sldId id="398" r:id="rId38"/>
    <p:sldId id="399" r:id="rId39"/>
    <p:sldId id="377" r:id="rId40"/>
    <p:sldId id="322" r:id="rId41"/>
    <p:sldId id="344" r:id="rId42"/>
    <p:sldId id="332" r:id="rId43"/>
    <p:sldId id="342" r:id="rId44"/>
    <p:sldId id="343" r:id="rId45"/>
    <p:sldId id="333" r:id="rId46"/>
    <p:sldId id="350" r:id="rId47"/>
    <p:sldId id="351" r:id="rId4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0000FF"/>
    <a:srgbClr val="00AC00"/>
    <a:srgbClr val="008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84" autoAdjust="0"/>
    <p:restoredTop sz="96910" autoAdjust="0"/>
  </p:normalViewPr>
  <p:slideViewPr>
    <p:cSldViewPr snapToGrid="0">
      <p:cViewPr varScale="1">
        <p:scale>
          <a:sx n="106" d="100"/>
          <a:sy n="106" d="100"/>
        </p:scale>
        <p:origin x="3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52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C513446-1121-4CAA-ADE1-A37271E6590D}" type="datetimeFigureOut">
              <a:rPr lang="en-US"/>
              <a:pPr>
                <a:defRPr/>
              </a:pPr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140A108-287A-4DF1-9A06-6E4289E5704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647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812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891709-2512-43C6-9CFC-CA8E8FF8309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2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891709-2512-43C6-9CFC-CA8E8FF8309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06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7574B6-8CE5-4ABC-8BBF-7D1921D7A9F7}" type="slidenum">
              <a:rPr lang="en-US" altLang="fr-FR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altLang="fr-FR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987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7F2DB32B-ABBA-4649-A7B7-D4FA4CD6E08C}" type="slidenum">
              <a:rPr lang="en-US" altLang="fr-FR" sz="12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38</a:t>
            </a:fld>
            <a:endParaRPr lang="en-US" altLang="fr-FR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405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7574B6-8CE5-4ABC-8BBF-7D1921D7A9F7}" type="slidenum">
              <a:rPr lang="en-US" altLang="fr-FR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altLang="fr-FR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987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7F2DB32B-ABBA-4649-A7B7-D4FA4CD6E08C}" type="slidenum">
              <a:rPr lang="en-US" altLang="fr-FR" sz="12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39</a:t>
            </a:fld>
            <a:endParaRPr lang="en-US" altLang="fr-FR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070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076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3584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2FE99E-115E-4513-A78C-B414CE48C3A9}" type="slidenum">
              <a:rPr lang="en-US" altLang="fr-FR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641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3789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C019F0-97DE-4CC8-ABEA-EADE1D23FC71}" type="slidenum">
              <a:rPr lang="en-US" altLang="fr-FR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211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4764D9-6E40-4A50-AC60-B9B1D879EB7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16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8B53CE-C4A8-476C-9F22-C4FBA21F798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87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976FBF-AD48-44B3-B359-698C780BAB2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38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718BF2-DF23-4BBF-AE6C-D9A7EA6EE30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0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976FBF-AD48-44B3-B359-698C780BAB2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07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79E86-BE2C-465C-8C5C-A715183585EE}" type="datetimeFigureOut">
              <a:rPr lang="en-US"/>
              <a:pPr>
                <a:defRPr/>
              </a:pPr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7624E-D3F4-49C1-BF33-E779E263C9E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40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BE5AF-F141-4D29-B27B-4FAA4B32BB8B}" type="datetimeFigureOut">
              <a:rPr lang="en-US"/>
              <a:pPr>
                <a:defRPr/>
              </a:pPr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209AB-4A59-495C-8883-243D5511703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74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1EE4D-4829-4470-8405-C3ECCAB7E816}" type="datetimeFigureOut">
              <a:rPr lang="en-US"/>
              <a:pPr>
                <a:defRPr/>
              </a:pPr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4F34C-D6D8-4C36-872A-16634CAF8D6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23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690260" y="2573051"/>
            <a:ext cx="6811480" cy="58477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34C853-54C9-42DA-91A8-6DAEEB80EC35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358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90261" y="184656"/>
            <a:ext cx="6811481" cy="58477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7C16561-1ABD-4381-A65E-6AD93D2D1E8C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5571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1801629" cy="70788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54E60F1-B19D-4669-81C1-613F0924CB32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19078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90261" y="184656"/>
            <a:ext cx="6811481" cy="58477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71CB894-9108-43FE-9B79-94FF7CA392D9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672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90260" y="553750"/>
            <a:ext cx="6811480" cy="584775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8C23325-C735-496F-B958-2B585AAF4E7F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8117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90261" y="184656"/>
            <a:ext cx="6811481" cy="58477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9D8A593-A316-4145-80EC-CD8E3C2F8338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3237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ED1429B-3EF2-4F3B-8BC9-E2C685262F40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4489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1034990"/>
            <a:ext cx="4693914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4A8A449-E921-4A8F-8A78-7F85EC6D28CA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8024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D8567-8B72-4E19-AD17-D49940EB4E58}" type="datetimeFigureOut">
              <a:rPr lang="en-US"/>
              <a:pPr>
                <a:defRPr/>
              </a:pPr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11EF9-1F69-45A2-B1C4-BB09149E7E5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235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4693914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A232997-45E9-4393-B089-CDF3A7277D75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3904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90261" y="184656"/>
            <a:ext cx="6811481" cy="58477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82DAF5E-0EA9-4D42-8CC6-358D37730A4E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48611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872246" y="-205210"/>
            <a:ext cx="677108" cy="6719147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182563"/>
            <a:ext cx="8026400" cy="5943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1AB92CC-0EA8-41DB-9123-0770B595B451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5083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2690261" y="184656"/>
            <a:ext cx="6811480" cy="58477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6D917A9-ED6A-4EFB-9651-67DCC6C8575F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8874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90261" y="184656"/>
            <a:ext cx="6811480" cy="58477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50BC6EB-7EF6-452F-AE78-35A37D0CD9BF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0541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5F05A-3A94-4272-AEFF-1D451376C495}" type="datetimeFigureOut">
              <a:rPr lang="en-US"/>
              <a:pPr>
                <a:defRPr/>
              </a:pPr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04FA5-88BE-4316-9907-317AC1B98AA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94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6BC34-D8C9-4060-8B5D-3ED59313F995}" type="datetimeFigureOut">
              <a:rPr lang="en-US"/>
              <a:pPr>
                <a:defRPr/>
              </a:pPr>
              <a:t>10/29/2021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35FC0-D9AA-4D98-B7AB-24BDB29B7F7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61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831EC-EA5D-4EBE-BC7C-D7F871229F9C}" type="datetimeFigureOut">
              <a:rPr lang="en-US"/>
              <a:pPr>
                <a:defRPr/>
              </a:pPr>
              <a:t>10/29/2021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880AF-24FE-43A0-904A-A6AF544DFCF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08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916BD-ABB0-4CA9-9B27-64A3B5F88EDD}" type="datetimeFigureOut">
              <a:rPr lang="en-US"/>
              <a:pPr>
                <a:defRPr/>
              </a:pPr>
              <a:t>10/29/2021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A1326-1A85-4241-8B27-37E33726925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71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73B4A-065C-49F7-8958-0E2327AE4019}" type="datetimeFigureOut">
              <a:rPr lang="en-US"/>
              <a:pPr>
                <a:defRPr/>
              </a:pPr>
              <a:t>10/29/2021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C4099-2E5E-4D7C-AA17-A38E5535EF2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7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86D07-548D-4BB9-8547-3914F91B1B77}" type="datetimeFigureOut">
              <a:rPr lang="en-US"/>
              <a:pPr>
                <a:defRPr/>
              </a:pPr>
              <a:t>10/29/2021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ACC78-CC4D-47F5-B29C-AD1419C9AC5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70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5CCD5-8556-4E2F-91E2-B468CD4BA1B8}" type="datetimeFigureOut">
              <a:rPr lang="en-US"/>
              <a:pPr>
                <a:defRPr/>
              </a:pPr>
              <a:t>10/29/2021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A0065-FD32-4FC7-A88E-6040239B2A3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2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191B53-4AEE-4992-981B-0AD197FF1BD1}" type="datetimeFigureOut">
              <a:rPr lang="en-US"/>
              <a:pPr>
                <a:defRPr/>
              </a:pPr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EC5199E-16DB-45E3-B739-BBBA105D1D0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2" r:id="rId1"/>
    <p:sldLayoutId id="2147484303" r:id="rId2"/>
    <p:sldLayoutId id="2147484304" r:id="rId3"/>
    <p:sldLayoutId id="2147484305" r:id="rId4"/>
    <p:sldLayoutId id="2147484306" r:id="rId5"/>
    <p:sldLayoutId id="2147484307" r:id="rId6"/>
    <p:sldLayoutId id="2147484308" r:id="rId7"/>
    <p:sldLayoutId id="2147484309" r:id="rId8"/>
    <p:sldLayoutId id="2147484310" r:id="rId9"/>
    <p:sldLayoutId id="2147484311" r:id="rId10"/>
    <p:sldLayoutId id="214748431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06775" y="184150"/>
            <a:ext cx="5378450" cy="5857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fr-FR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FC847306-8A1B-4985-AB3A-A2ED67D3D127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  <p:sldLayoutId id="2147484324" r:id="rId12"/>
    <p:sldLayoutId id="214748432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9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59.jpeg"/><Relationship Id="rId10" Type="http://schemas.openxmlformats.org/officeDocument/2006/relationships/image" Target="../media/image54.jpeg"/><Relationship Id="rId4" Type="http://schemas.openxmlformats.org/officeDocument/2006/relationships/image" Target="../media/image58.jpeg"/><Relationship Id="rId9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0EABDD-9D69-6C48-9FA1-FA33C9650D1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0682" y="-341988"/>
            <a:ext cx="12302682" cy="76891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CC835B-5C04-3444-BFA0-C3244E3A7289}"/>
              </a:ext>
            </a:extLst>
          </p:cNvPr>
          <p:cNvSpPr txBox="1"/>
          <p:nvPr/>
        </p:nvSpPr>
        <p:spPr>
          <a:xfrm>
            <a:off x="1351027" y="640165"/>
            <a:ext cx="9430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>
                    <a:lumMod val="85000"/>
                  </a:schemeClr>
                </a:solidFill>
              </a:rPr>
              <a:t>Single-molecule detection or</a:t>
            </a:r>
          </a:p>
          <a:p>
            <a:pPr algn="ctr"/>
            <a:r>
              <a:rPr lang="en-US" sz="4000" dirty="0">
                <a:solidFill>
                  <a:schemeClr val="bg1">
                    <a:lumMod val="85000"/>
                  </a:schemeClr>
                </a:solidFill>
              </a:rPr>
              <a:t>“There’s more room at the bottom”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FDB519-E0C5-9F4A-8E92-E350A1BFD1D9}"/>
              </a:ext>
            </a:extLst>
          </p:cNvPr>
          <p:cNvSpPr txBox="1"/>
          <p:nvPr/>
        </p:nvSpPr>
        <p:spPr>
          <a:xfrm>
            <a:off x="7715566" y="4061579"/>
            <a:ext cx="425808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D.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Kostrz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, C.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Specht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, A.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Triller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, </a:t>
            </a:r>
          </a:p>
          <a:p>
            <a:pPr algn="ctr"/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J. Portman, F.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Stransky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C. Gosse, &amp; T.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Strick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Institut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Biologie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Ecole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Normale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Supérieure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C.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Valloteau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, F.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Sumbul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&amp; F. Rico</a:t>
            </a:r>
          </a:p>
          <a:p>
            <a:pPr algn="ctr"/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Laboiratoire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d’Adh</a:t>
            </a:r>
            <a:r>
              <a:rPr lang="fr-FR" b="1" dirty="0">
                <a:solidFill>
                  <a:schemeClr val="bg1">
                    <a:lumMod val="85000"/>
                  </a:schemeClr>
                </a:solidFill>
              </a:rPr>
              <a:t>é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sion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et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d’Inflammation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Aix-Marseille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Universit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é</a:t>
            </a:r>
          </a:p>
          <a:p>
            <a:pPr algn="ctr"/>
            <a:endParaRPr lang="fr-FR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E. </a:t>
            </a:r>
            <a:r>
              <a:rPr lang="fr-FR" b="1" dirty="0" err="1">
                <a:solidFill>
                  <a:schemeClr val="bg1"/>
                </a:solidFill>
              </a:rPr>
              <a:t>Baquero</a:t>
            </a:r>
            <a:r>
              <a:rPr lang="fr-FR" b="1" dirty="0">
                <a:solidFill>
                  <a:schemeClr val="bg1"/>
                </a:solidFill>
              </a:rPr>
              <a:t>, P. </a:t>
            </a:r>
            <a:r>
              <a:rPr lang="fr-FR" b="1" dirty="0" err="1">
                <a:solidFill>
                  <a:schemeClr val="bg1"/>
                </a:solidFill>
              </a:rPr>
              <a:t>Guardado</a:t>
            </a:r>
            <a:r>
              <a:rPr lang="fr-FR" b="1" dirty="0">
                <a:solidFill>
                  <a:schemeClr val="bg1"/>
                </a:solidFill>
              </a:rPr>
              <a:t> Calvo &amp; F. Rey</a:t>
            </a:r>
          </a:p>
          <a:p>
            <a:pPr algn="ctr"/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Institut Pasteur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B5993B-AAB3-0B41-8421-92A3CFEF306C}"/>
              </a:ext>
            </a:extLst>
          </p:cNvPr>
          <p:cNvSpPr txBox="1"/>
          <p:nvPr/>
        </p:nvSpPr>
        <p:spPr>
          <a:xfrm>
            <a:off x="1654903" y="6473355"/>
            <a:ext cx="15969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Image by Vladislav </a:t>
            </a:r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Kunetki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8383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4024" y="365125"/>
            <a:ext cx="10889776" cy="1052195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en-US" dirty="0"/>
              <a:t>Advantages et </a:t>
            </a:r>
            <a:r>
              <a:rPr lang="en-US" dirty="0" err="1"/>
              <a:t>Désavantages</a:t>
            </a:r>
            <a:r>
              <a:rPr lang="en-US" dirty="0"/>
              <a:t> de la Manipulation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7170" y="1825624"/>
            <a:ext cx="11974830" cy="4803775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Pour</a:t>
            </a:r>
          </a:p>
          <a:p>
            <a:pPr marL="0" indent="0">
              <a:buNone/>
            </a:pPr>
            <a:r>
              <a:rPr lang="en-US" dirty="0"/>
              <a:t>Observation </a:t>
            </a:r>
            <a:r>
              <a:rPr lang="en-US" dirty="0" err="1"/>
              <a:t>directe</a:t>
            </a:r>
            <a:r>
              <a:rPr lang="en-US" dirty="0"/>
              <a:t> des interactions </a:t>
            </a:r>
            <a:r>
              <a:rPr lang="en-US" dirty="0" err="1"/>
              <a:t>d’association</a:t>
            </a:r>
            <a:r>
              <a:rPr lang="en-US" dirty="0"/>
              <a:t>/dissociation, </a:t>
            </a:r>
            <a:r>
              <a:rPr lang="en-US" dirty="0" err="1"/>
              <a:t>catalyse</a:t>
            </a:r>
            <a:r>
              <a:rPr lang="en-US" dirty="0"/>
              <a:t>, etc. (1-10 </a:t>
            </a:r>
            <a:r>
              <a:rPr lang="en-US" dirty="0" err="1"/>
              <a:t>ms</a:t>
            </a:r>
            <a:r>
              <a:rPr lang="en-US" dirty="0"/>
              <a:t>).</a:t>
            </a:r>
          </a:p>
          <a:p>
            <a:pPr marL="0" indent="0">
              <a:buNone/>
            </a:pPr>
            <a:r>
              <a:rPr lang="en-US" dirty="0" err="1"/>
              <a:t>Analyse</a:t>
            </a:r>
            <a:r>
              <a:rPr lang="en-US" dirty="0"/>
              <a:t> </a:t>
            </a:r>
            <a:r>
              <a:rPr lang="en-US" dirty="0" err="1"/>
              <a:t>cinétique</a:t>
            </a:r>
            <a:r>
              <a:rPr lang="en-US" dirty="0"/>
              <a:t> </a:t>
            </a:r>
            <a:r>
              <a:rPr lang="en-US" dirty="0" err="1"/>
              <a:t>détaillée</a:t>
            </a:r>
            <a:r>
              <a:rPr lang="en-US" dirty="0"/>
              <a:t>, observation </a:t>
            </a:r>
            <a:r>
              <a:rPr lang="en-US" dirty="0" err="1"/>
              <a:t>d’évènements</a:t>
            </a:r>
            <a:r>
              <a:rPr lang="en-US" dirty="0"/>
              <a:t> </a:t>
            </a:r>
            <a:r>
              <a:rPr lang="en-US" dirty="0" err="1"/>
              <a:t>rares</a:t>
            </a:r>
            <a:r>
              <a:rPr lang="en-US" dirty="0"/>
              <a:t> et </a:t>
            </a:r>
            <a:r>
              <a:rPr lang="en-US" dirty="0" err="1"/>
              <a:t>transitoires</a:t>
            </a:r>
            <a:r>
              <a:rPr lang="en-US" dirty="0"/>
              <a:t>, </a:t>
            </a:r>
            <a:r>
              <a:rPr lang="en-US" dirty="0" err="1"/>
              <a:t>états</a:t>
            </a:r>
            <a:r>
              <a:rPr lang="en-US" dirty="0"/>
              <a:t> de transition, etc.</a:t>
            </a:r>
          </a:p>
          <a:p>
            <a:pPr marL="0" indent="0">
              <a:buNone/>
            </a:pPr>
            <a:r>
              <a:rPr lang="en-US" dirty="0" err="1"/>
              <a:t>Très</a:t>
            </a:r>
            <a:r>
              <a:rPr lang="en-US" dirty="0"/>
              <a:t> </a:t>
            </a:r>
            <a:r>
              <a:rPr lang="en-US" dirty="0" err="1"/>
              <a:t>faible</a:t>
            </a:r>
            <a:r>
              <a:rPr lang="en-US" dirty="0"/>
              <a:t> consummation de </a:t>
            </a:r>
            <a:r>
              <a:rPr lang="en-US" dirty="0" err="1"/>
              <a:t>réactifs</a:t>
            </a:r>
            <a:r>
              <a:rPr lang="en-US" dirty="0"/>
              <a:t> (</a:t>
            </a:r>
            <a:r>
              <a:rPr lang="en-US" dirty="0" err="1"/>
              <a:t>qq</a:t>
            </a:r>
            <a:r>
              <a:rPr lang="en-US" dirty="0"/>
              <a:t> </a:t>
            </a:r>
            <a:r>
              <a:rPr lang="en-US" dirty="0" err="1"/>
              <a:t>femtomoles</a:t>
            </a:r>
            <a:r>
              <a:rPr lang="en-US" dirty="0"/>
              <a:t>/</a:t>
            </a:r>
            <a:r>
              <a:rPr lang="en-US" dirty="0" err="1"/>
              <a:t>mesure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fr-FR" dirty="0"/>
              <a:t>Analyse « modèle-</a:t>
            </a:r>
            <a:r>
              <a:rPr lang="fr-FR" dirty="0" err="1"/>
              <a:t>independente</a:t>
            </a:r>
            <a:r>
              <a:rPr lang="fr-FR" dirty="0"/>
              <a:t> » </a:t>
            </a:r>
            <a:r>
              <a:rPr lang="fr-FR" dirty="0" err="1"/>
              <a:t>analysis</a:t>
            </a:r>
            <a:endParaRPr lang="en-US" dirty="0"/>
          </a:p>
          <a:p>
            <a:pPr marL="0" indent="0">
              <a:buNone/>
            </a:pPr>
            <a:r>
              <a:rPr lang="en-US" u="sng" dirty="0" err="1"/>
              <a:t>Contre</a:t>
            </a:r>
            <a:endParaRPr lang="en-US" u="sng" dirty="0"/>
          </a:p>
          <a:p>
            <a:pPr marL="0" indent="0">
              <a:buNone/>
            </a:pPr>
            <a:r>
              <a:rPr lang="en-US" dirty="0"/>
              <a:t>Attaches </a:t>
            </a:r>
            <a:r>
              <a:rPr lang="en-US" dirty="0" err="1"/>
              <a:t>moléculaires</a:t>
            </a:r>
            <a:r>
              <a:rPr lang="en-US" dirty="0"/>
              <a:t> à optimizer, interactions non-</a:t>
            </a:r>
            <a:r>
              <a:rPr lang="en-US" dirty="0" err="1"/>
              <a:t>spécifiques</a:t>
            </a:r>
            <a:r>
              <a:rPr lang="en-US" dirty="0"/>
              <a:t>…</a:t>
            </a:r>
          </a:p>
          <a:p>
            <a:pPr marL="0" indent="0">
              <a:buNone/>
            </a:pPr>
            <a:r>
              <a:rPr lang="fr-FR" dirty="0"/>
              <a:t>Collecte de données répétitive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401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/>
          </p:nvPr>
        </p:nvSpPr>
        <p:spPr>
          <a:xfrm>
            <a:off x="2066337" y="125914"/>
            <a:ext cx="7275101" cy="644024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fr-FR" altLang="fr-FR" dirty="0"/>
              <a:t>Réparation des Cassures d’ADN</a:t>
            </a:r>
          </a:p>
        </p:txBody>
      </p:sp>
      <p:pic>
        <p:nvPicPr>
          <p:cNvPr id="3481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88" y="1135063"/>
            <a:ext cx="3530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1909763" y="892175"/>
            <a:ext cx="880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200" dirty="0"/>
              <a:t>CDB</a:t>
            </a:r>
            <a:endParaRPr lang="en-US" altLang="en-US" sz="3200" dirty="0"/>
          </a:p>
        </p:txBody>
      </p:sp>
      <p:sp>
        <p:nvSpPr>
          <p:cNvPr id="34821" name="TextBox 6"/>
          <p:cNvSpPr txBox="1">
            <a:spLocks noChangeArrowheads="1"/>
          </p:cNvSpPr>
          <p:nvPr/>
        </p:nvSpPr>
        <p:spPr bwMode="auto">
          <a:xfrm>
            <a:off x="1917700" y="3878263"/>
            <a:ext cx="22637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chemeClr val="accent2"/>
                </a:solidFill>
              </a:rPr>
              <a:t>+XLF-XRCC4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CC00CC"/>
                </a:solidFill>
              </a:rPr>
              <a:t>+LigIV</a:t>
            </a:r>
          </a:p>
        </p:txBody>
      </p:sp>
      <p:sp>
        <p:nvSpPr>
          <p:cNvPr id="34822" name="TextBox 7"/>
          <p:cNvSpPr txBox="1">
            <a:spLocks noChangeArrowheads="1"/>
          </p:cNvSpPr>
          <p:nvPr/>
        </p:nvSpPr>
        <p:spPr bwMode="auto">
          <a:xfrm rot="-2334100">
            <a:off x="7680325" y="2754313"/>
            <a:ext cx="2279650" cy="7699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8E40"/>
                </a:solidFill>
              </a:rPr>
              <a:t>+PAXX ??</a:t>
            </a:r>
          </a:p>
        </p:txBody>
      </p:sp>
      <p:sp>
        <p:nvSpPr>
          <p:cNvPr id="34823" name="TextBox 5"/>
          <p:cNvSpPr txBox="1">
            <a:spLocks noChangeArrowheads="1"/>
          </p:cNvSpPr>
          <p:nvPr/>
        </p:nvSpPr>
        <p:spPr bwMode="auto">
          <a:xfrm>
            <a:off x="1909763" y="1600200"/>
            <a:ext cx="202088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FF0000"/>
                </a:solidFill>
              </a:rPr>
              <a:t>+Ku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0000FF"/>
                </a:solidFill>
              </a:rPr>
              <a:t>+DNA-PKcs</a:t>
            </a:r>
          </a:p>
        </p:txBody>
      </p:sp>
      <p:sp>
        <p:nvSpPr>
          <p:cNvPr id="34824" name="TextBox 3"/>
          <p:cNvSpPr txBox="1">
            <a:spLocks noChangeArrowheads="1"/>
          </p:cNvSpPr>
          <p:nvPr/>
        </p:nvSpPr>
        <p:spPr bwMode="auto">
          <a:xfrm>
            <a:off x="1909763" y="6216650"/>
            <a:ext cx="19808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/>
              <a:t>ADN intact</a:t>
            </a:r>
          </a:p>
        </p:txBody>
      </p:sp>
      <p:sp>
        <p:nvSpPr>
          <p:cNvPr id="34825" name="TextBox 1"/>
          <p:cNvSpPr txBox="1">
            <a:spLocks noChangeArrowheads="1"/>
          </p:cNvSpPr>
          <p:nvPr/>
        </p:nvSpPr>
        <p:spPr bwMode="auto">
          <a:xfrm>
            <a:off x="9253311" y="3249385"/>
            <a:ext cx="30384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dirty="0"/>
              <a:t>Ochi et al. Science 2015</a:t>
            </a:r>
          </a:p>
        </p:txBody>
      </p:sp>
    </p:spTree>
    <p:extLst>
      <p:ext uri="{BB962C8B-B14F-4D97-AF65-F5344CB8AC3E}">
        <p14:creationId xmlns:p14="http://schemas.microsoft.com/office/powerpoint/2010/main" val="1150275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re 1"/>
          <p:cNvSpPr>
            <a:spLocks noGrp="1"/>
          </p:cNvSpPr>
          <p:nvPr>
            <p:ph type="title"/>
          </p:nvPr>
        </p:nvSpPr>
        <p:spPr>
          <a:xfrm>
            <a:off x="1631950" y="190500"/>
            <a:ext cx="8639175" cy="792163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fr-FR" dirty="0"/>
              <a:t>Des Questions qui </a:t>
            </a:r>
            <a:r>
              <a:rPr lang="en-US" altLang="fr-FR"/>
              <a:t>Perdurent</a:t>
            </a:r>
            <a:endParaRPr lang="fr-FR" altLang="fr-FR" dirty="0"/>
          </a:p>
        </p:txBody>
      </p:sp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1277620" y="1400175"/>
            <a:ext cx="35423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 err="1"/>
              <a:t>Cassure</a:t>
            </a:r>
            <a:r>
              <a:rPr lang="en-US" altLang="en-US" sz="3200" dirty="0"/>
              <a:t> Double </a:t>
            </a:r>
            <a:r>
              <a:rPr lang="en-US" altLang="en-US" sz="3200" dirty="0" err="1"/>
              <a:t>Brin</a:t>
            </a:r>
            <a:endParaRPr lang="en-US" altLang="en-US" sz="3200" dirty="0"/>
          </a:p>
        </p:txBody>
      </p:sp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1277620" y="1919288"/>
            <a:ext cx="20208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+Ku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00FF"/>
                </a:solidFill>
              </a:rPr>
              <a:t>+DNA-</a:t>
            </a:r>
            <a:r>
              <a:rPr lang="en-US" altLang="en-US" sz="3200" dirty="0" err="1">
                <a:solidFill>
                  <a:srgbClr val="0000FF"/>
                </a:solidFill>
              </a:rPr>
              <a:t>PKcs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36869" name="TextBox 6"/>
          <p:cNvSpPr txBox="1">
            <a:spLocks noChangeArrowheads="1"/>
          </p:cNvSpPr>
          <p:nvPr/>
        </p:nvSpPr>
        <p:spPr bwMode="auto">
          <a:xfrm>
            <a:off x="1250633" y="3502025"/>
            <a:ext cx="22637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chemeClr val="accent2"/>
                </a:solidFill>
              </a:rPr>
              <a:t>+XLF-XRCC4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CC00CC"/>
                </a:solidFill>
              </a:rPr>
              <a:t>+LigIV</a:t>
            </a:r>
          </a:p>
        </p:txBody>
      </p:sp>
      <p:sp>
        <p:nvSpPr>
          <p:cNvPr id="36870" name="TextBox 7"/>
          <p:cNvSpPr txBox="1">
            <a:spLocks noChangeArrowheads="1"/>
          </p:cNvSpPr>
          <p:nvPr/>
        </p:nvSpPr>
        <p:spPr bwMode="auto">
          <a:xfrm>
            <a:off x="1269683" y="2935288"/>
            <a:ext cx="1235075" cy="584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008E40"/>
                </a:solidFill>
              </a:rPr>
              <a:t>+PAXX</a:t>
            </a:r>
          </a:p>
        </p:txBody>
      </p:sp>
      <p:sp>
        <p:nvSpPr>
          <p:cNvPr id="36871" name="TextBox 8"/>
          <p:cNvSpPr txBox="1">
            <a:spLocks noChangeArrowheads="1"/>
          </p:cNvSpPr>
          <p:nvPr/>
        </p:nvSpPr>
        <p:spPr bwMode="auto">
          <a:xfrm>
            <a:off x="5951537" y="1228725"/>
            <a:ext cx="6979253" cy="563231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dirty="0"/>
              <a:t>Pourquoi tant de composantes?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24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dirty="0"/>
              <a:t>Lesquelles sont redondantes?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24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dirty="0"/>
              <a:t>Lesquelles sont essentielles?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24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dirty="0"/>
              <a:t>Quelle est leur </a:t>
            </a:r>
            <a:r>
              <a:rPr lang="fr-FR" altLang="en-US" sz="2400" dirty="0" err="1"/>
              <a:t>stoichiométrie</a:t>
            </a:r>
            <a:r>
              <a:rPr lang="fr-FR" altLang="en-US" sz="2400" dirty="0"/>
              <a:t>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24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dirty="0"/>
              <a:t>Les complexes tolèrent-ils les fluctuations de 	composition?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24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dirty="0"/>
              <a:t>Les chemins réactifs sont-ils linéaires ou en 	embranchement?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24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dirty="0"/>
              <a:t>Quelles sont les échelles temporelles	 </a:t>
            </a:r>
            <a:r>
              <a:rPr lang="fr-FR" altLang="en-US" sz="2400" dirty="0" err="1"/>
              <a:t>relevantes</a:t>
            </a:r>
            <a:r>
              <a:rPr lang="fr-FR" altLang="en-US" sz="2400" dirty="0"/>
              <a:t>?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8918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" t="27141" r="83549" b="14626"/>
          <a:stretch>
            <a:fillRect/>
          </a:stretch>
        </p:blipFill>
        <p:spPr bwMode="auto">
          <a:xfrm>
            <a:off x="5126038" y="1976438"/>
            <a:ext cx="738187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itre 1"/>
          <p:cNvSpPr>
            <a:spLocks noGrp="1"/>
          </p:cNvSpPr>
          <p:nvPr>
            <p:ph type="title"/>
          </p:nvPr>
        </p:nvSpPr>
        <p:spPr>
          <a:xfrm>
            <a:off x="1292225" y="250825"/>
            <a:ext cx="9472613" cy="881063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fr-FR" altLang="en-US" dirty="0"/>
              <a:t>Un ADN synthétique mimant une cassure</a:t>
            </a:r>
            <a:endParaRPr lang="en-US" altLang="en-US" dirty="0"/>
          </a:p>
        </p:txBody>
      </p:sp>
      <p:sp>
        <p:nvSpPr>
          <p:cNvPr id="41988" name="TextBox 1"/>
          <p:cNvSpPr txBox="1">
            <a:spLocks noChangeArrowheads="1"/>
          </p:cNvSpPr>
          <p:nvPr/>
        </p:nvSpPr>
        <p:spPr bwMode="auto">
          <a:xfrm>
            <a:off x="6276975" y="3446463"/>
            <a:ext cx="350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CC00CC"/>
                </a:solidFill>
              </a:rPr>
              <a:t>dsDNA (600 bp)</a:t>
            </a:r>
          </a:p>
        </p:txBody>
      </p:sp>
      <p:sp>
        <p:nvSpPr>
          <p:cNvPr id="41989" name="TextBox 4"/>
          <p:cNvSpPr txBox="1">
            <a:spLocks noChangeArrowheads="1"/>
          </p:cNvSpPr>
          <p:nvPr/>
        </p:nvSpPr>
        <p:spPr bwMode="auto">
          <a:xfrm>
            <a:off x="6276975" y="4778375"/>
            <a:ext cx="3182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FF0000"/>
                </a:solidFill>
              </a:rPr>
              <a:t>dsDNA (1500 bp)</a:t>
            </a:r>
          </a:p>
        </p:txBody>
      </p:sp>
      <p:sp>
        <p:nvSpPr>
          <p:cNvPr id="41990" name="TextBox 5"/>
          <p:cNvSpPr txBox="1">
            <a:spLocks noChangeArrowheads="1"/>
          </p:cNvSpPr>
          <p:nvPr/>
        </p:nvSpPr>
        <p:spPr bwMode="auto">
          <a:xfrm>
            <a:off x="6276975" y="2252663"/>
            <a:ext cx="30956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0000FF"/>
                </a:solidFill>
              </a:rPr>
              <a:t>dsDNA (1500 bp)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re 1"/>
          <p:cNvSpPr>
            <a:spLocks noGrp="1"/>
          </p:cNvSpPr>
          <p:nvPr>
            <p:ph type="title"/>
          </p:nvPr>
        </p:nvSpPr>
        <p:spPr>
          <a:xfrm>
            <a:off x="1292225" y="250825"/>
            <a:ext cx="9472613" cy="881063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fr-FR" altLang="en-US" dirty="0"/>
              <a:t>Emploi d’un forceps moléculaire</a:t>
            </a:r>
            <a:endParaRPr lang="en-US" altLang="en-US" dirty="0"/>
          </a:p>
        </p:txBody>
      </p:sp>
      <p:sp>
        <p:nvSpPr>
          <p:cNvPr id="44035" name="TextBox 1"/>
          <p:cNvSpPr txBox="1">
            <a:spLocks noChangeArrowheads="1"/>
          </p:cNvSpPr>
          <p:nvPr/>
        </p:nvSpPr>
        <p:spPr bwMode="auto">
          <a:xfrm>
            <a:off x="441325" y="4165600"/>
            <a:ext cx="2005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C00CC"/>
                </a:solidFill>
              </a:rPr>
              <a:t>dsDNA (600 bp)</a:t>
            </a:r>
          </a:p>
        </p:txBody>
      </p:sp>
      <p:sp>
        <p:nvSpPr>
          <p:cNvPr id="44036" name="TextBox 4"/>
          <p:cNvSpPr txBox="1">
            <a:spLocks noChangeArrowheads="1"/>
          </p:cNvSpPr>
          <p:nvPr/>
        </p:nvSpPr>
        <p:spPr bwMode="auto">
          <a:xfrm>
            <a:off x="441325" y="4926013"/>
            <a:ext cx="203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dsDNA (1500 bp)</a:t>
            </a:r>
          </a:p>
        </p:txBody>
      </p:sp>
      <p:sp>
        <p:nvSpPr>
          <p:cNvPr id="44037" name="TextBox 5"/>
          <p:cNvSpPr txBox="1">
            <a:spLocks noChangeArrowheads="1"/>
          </p:cNvSpPr>
          <p:nvPr/>
        </p:nvSpPr>
        <p:spPr bwMode="auto">
          <a:xfrm>
            <a:off x="441325" y="3481388"/>
            <a:ext cx="2084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dsDNA (1500 bp)</a:t>
            </a:r>
          </a:p>
        </p:txBody>
      </p:sp>
      <p:sp>
        <p:nvSpPr>
          <p:cNvPr id="44038" name="TextBox 6"/>
          <p:cNvSpPr txBox="1">
            <a:spLocks noChangeArrowheads="1"/>
          </p:cNvSpPr>
          <p:nvPr/>
        </p:nvSpPr>
        <p:spPr bwMode="auto">
          <a:xfrm>
            <a:off x="8048625" y="3644900"/>
            <a:ext cx="40449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/>
              <a:t>Step 1 : </a:t>
            </a:r>
            <a:r>
              <a:rPr lang="en-US" altLang="en-US" sz="2400" dirty="0" err="1"/>
              <a:t>Calibrer</a:t>
            </a:r>
            <a:r>
              <a:rPr lang="en-US" altLang="en-US" sz="2400" dirty="0"/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/>
              <a:t>Step 2: </a:t>
            </a:r>
            <a:r>
              <a:rPr lang="en-US" altLang="en-US" sz="2400" dirty="0" err="1"/>
              <a:t>Permettre</a:t>
            </a:r>
            <a:r>
              <a:rPr lang="en-US" altLang="en-US" sz="2400" dirty="0"/>
              <a:t> aux </a:t>
            </a:r>
            <a:r>
              <a:rPr lang="en-US" altLang="en-US" sz="2400" dirty="0" err="1"/>
              <a:t>extrémités</a:t>
            </a:r>
            <a:r>
              <a:rPr lang="en-US" altLang="en-US" sz="2400" dirty="0"/>
              <a:t> de se </a:t>
            </a:r>
            <a:r>
              <a:rPr lang="en-US" altLang="en-US" sz="2400" dirty="0" err="1"/>
              <a:t>rencontrer</a:t>
            </a:r>
            <a:endParaRPr lang="en-US" altLang="en-US" sz="24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/>
              <a:t>Step 3: </a:t>
            </a:r>
            <a:r>
              <a:rPr lang="en-US" altLang="en-US" sz="2400" dirty="0" err="1"/>
              <a:t>Sonder</a:t>
            </a:r>
            <a:endParaRPr lang="en-US" altLang="en-US" sz="24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/>
              <a:t>Step 4: </a:t>
            </a:r>
            <a:r>
              <a:rPr lang="en-US" altLang="en-US" sz="2400" dirty="0" err="1"/>
              <a:t>Durée</a:t>
            </a:r>
            <a:r>
              <a:rPr lang="en-US" altLang="en-US" sz="2400" dirty="0"/>
              <a:t> de vie </a:t>
            </a:r>
            <a:r>
              <a:rPr lang="en-US" altLang="en-US" sz="2400" dirty="0" err="1"/>
              <a:t>obtenue</a:t>
            </a:r>
            <a:r>
              <a:rPr lang="en-US" altLang="en-US" sz="2400" dirty="0"/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dirty="0"/>
              <a:t>au retour à la position initiale.</a:t>
            </a:r>
            <a:endParaRPr lang="en-US" altLang="en-US" sz="2400" dirty="0"/>
          </a:p>
        </p:txBody>
      </p:sp>
      <p:sp>
        <p:nvSpPr>
          <p:cNvPr id="44039" name="TextBox 8"/>
          <p:cNvSpPr txBox="1">
            <a:spLocks noChangeArrowheads="1"/>
          </p:cNvSpPr>
          <p:nvPr/>
        </p:nvSpPr>
        <p:spPr bwMode="auto">
          <a:xfrm>
            <a:off x="7751763" y="2673350"/>
            <a:ext cx="2266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accent2"/>
                </a:solidFill>
              </a:rPr>
              <a:t>Bille</a:t>
            </a:r>
            <a:r>
              <a:rPr lang="en-US" altLang="en-US" sz="2400" b="1" dirty="0">
                <a:solidFill>
                  <a:schemeClr val="accent2"/>
                </a:solidFill>
              </a:rPr>
              <a:t> </a:t>
            </a:r>
            <a:r>
              <a:rPr lang="en-US" altLang="en-US" sz="2400" b="1" dirty="0" err="1">
                <a:solidFill>
                  <a:schemeClr val="accent2"/>
                </a:solidFill>
              </a:rPr>
              <a:t>Magnétique</a:t>
            </a:r>
            <a:endParaRPr lang="en-US" altLang="en-US" sz="2400" b="1" dirty="0">
              <a:solidFill>
                <a:schemeClr val="accent2"/>
              </a:solidFill>
            </a:endParaRPr>
          </a:p>
        </p:txBody>
      </p:sp>
      <p:pic>
        <p:nvPicPr>
          <p:cNvPr id="4404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1885950"/>
            <a:ext cx="4111625" cy="439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TextBox 11"/>
          <p:cNvSpPr txBox="1">
            <a:spLocks noChangeArrowheads="1"/>
          </p:cNvSpPr>
          <p:nvPr/>
        </p:nvSpPr>
        <p:spPr bwMode="auto">
          <a:xfrm>
            <a:off x="7751763" y="2157413"/>
            <a:ext cx="17732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</a:rPr>
              <a:t>Force</a:t>
            </a:r>
          </a:p>
        </p:txBody>
      </p:sp>
      <p:sp>
        <p:nvSpPr>
          <p:cNvPr id="10" name="Right Triangle 9"/>
          <p:cNvSpPr/>
          <p:nvPr/>
        </p:nvSpPr>
        <p:spPr>
          <a:xfrm>
            <a:off x="3221038" y="1479550"/>
            <a:ext cx="547687" cy="406400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ight Triangle 13"/>
          <p:cNvSpPr/>
          <p:nvPr/>
        </p:nvSpPr>
        <p:spPr>
          <a:xfrm flipH="1">
            <a:off x="4454525" y="1470025"/>
            <a:ext cx="555625" cy="407988"/>
          </a:xfrm>
          <a:prstGeom prst="rtTriangl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044" name="TextBox 10"/>
          <p:cNvSpPr txBox="1">
            <a:spLocks noChangeArrowheads="1"/>
          </p:cNvSpPr>
          <p:nvPr/>
        </p:nvSpPr>
        <p:spPr bwMode="auto">
          <a:xfrm>
            <a:off x="3160713" y="1562100"/>
            <a:ext cx="333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44045" name="TextBox 15"/>
          <p:cNvSpPr txBox="1">
            <a:spLocks noChangeArrowheads="1"/>
          </p:cNvSpPr>
          <p:nvPr/>
        </p:nvSpPr>
        <p:spPr bwMode="auto">
          <a:xfrm>
            <a:off x="4724400" y="15621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916113"/>
            <a:ext cx="1158240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Box 2"/>
          <p:cNvSpPr txBox="1">
            <a:spLocks noChangeArrowheads="1"/>
          </p:cNvSpPr>
          <p:nvPr/>
        </p:nvSpPr>
        <p:spPr bwMode="auto">
          <a:xfrm>
            <a:off x="187325" y="57150"/>
            <a:ext cx="11017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Ku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DNA-PKcs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PAXX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XLF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XRCC4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LigIV</a:t>
            </a: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720725" y="5127625"/>
            <a:ext cx="20843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/>
              <a:t>5’ Phosphate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276225" y="5203825"/>
            <a:ext cx="330200" cy="322263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1485" y="4642336"/>
            <a:ext cx="29586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/>
              <a:t>Boûts</a:t>
            </a:r>
            <a:r>
              <a:rPr lang="en-US" altLang="en-US" dirty="0"/>
              <a:t> francs </a:t>
            </a:r>
            <a:r>
              <a:rPr lang="en-US" altLang="en-US" dirty="0" err="1"/>
              <a:t>d’ADN</a:t>
            </a:r>
            <a:endParaRPr lang="en-US" altLang="en-US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828800" y="291548"/>
            <a:ext cx="8903970" cy="1194352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fr-FR" altLang="en-US" dirty="0"/>
              <a:t>Réparation non-homologue des </a:t>
            </a:r>
            <a:br>
              <a:rPr lang="fr-FR" altLang="en-US" dirty="0"/>
            </a:br>
            <a:r>
              <a:rPr lang="fr-FR" altLang="en-US" dirty="0"/>
              <a:t>extrémités cassées</a:t>
            </a:r>
            <a:endParaRPr lang="en-US" altLang="en-US" sz="3600" dirty="0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FAAF5302-4947-4E2E-80D6-CFEDE8A3E05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773444" y="4489259"/>
            <a:ext cx="150175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/>
              <a:t>Injection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composantesNHEJ</a:t>
            </a:r>
            <a:endParaRPr lang="en-US" altLang="en-US" sz="1800" dirty="0">
              <a:solidFill>
                <a:srgbClr val="0000FF"/>
              </a:solidFill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622CDCA-0010-41DF-B2F4-C643793A25C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848281" y="4539429"/>
            <a:ext cx="10897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Injection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FF0000"/>
                </a:solidFill>
              </a:rPr>
              <a:t>SmaI</a:t>
            </a:r>
            <a:endParaRPr lang="en-US" altLang="en-US" sz="18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5704C43-B984-426A-A8EB-C17C0402DF5C}"/>
              </a:ext>
            </a:extLst>
          </p:cNvPr>
          <p:cNvCxnSpPr/>
          <p:nvPr/>
        </p:nvCxnSpPr>
        <p:spPr>
          <a:xfrm flipV="1">
            <a:off x="4018020" y="3362244"/>
            <a:ext cx="6674" cy="11546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AA3FEE-AA6A-4360-B2BA-281A5C05C395}"/>
              </a:ext>
            </a:extLst>
          </p:cNvPr>
          <p:cNvCxnSpPr/>
          <p:nvPr/>
        </p:nvCxnSpPr>
        <p:spPr>
          <a:xfrm flipV="1">
            <a:off x="6112686" y="3362244"/>
            <a:ext cx="6674" cy="11546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US" dirty="0" err="1"/>
              <a:t>Definir</a:t>
            </a:r>
            <a:r>
              <a:rPr lang="en-US" altLang="en-US" dirty="0"/>
              <a:t> 3 </a:t>
            </a:r>
            <a:r>
              <a:rPr lang="en-US" altLang="en-US" dirty="0" err="1"/>
              <a:t>groupes</a:t>
            </a:r>
            <a:r>
              <a:rPr lang="en-US" altLang="en-US" dirty="0"/>
              <a:t> de </a:t>
            </a:r>
            <a:r>
              <a:rPr lang="en-US" altLang="en-US" dirty="0" err="1"/>
              <a:t>composantes</a:t>
            </a:r>
            <a:endParaRPr lang="en-US" altLang="en-US" dirty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4017963" y="2619375"/>
            <a:ext cx="10515600" cy="4351338"/>
          </a:xfrm>
        </p:spPr>
        <p:txBody>
          <a:bodyPr/>
          <a:lstStyle/>
          <a:p>
            <a:r>
              <a:rPr lang="en-US" altLang="en-US" sz="3600"/>
              <a:t>Ku + DNA-PKcs</a:t>
            </a:r>
          </a:p>
          <a:p>
            <a:r>
              <a:rPr lang="en-US" altLang="en-US" sz="3600"/>
              <a:t>PAXX</a:t>
            </a:r>
          </a:p>
          <a:p>
            <a:r>
              <a:rPr lang="en-US" altLang="en-US" sz="3600"/>
              <a:t>XLF/XRCC4/LigaseIV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2286000"/>
            <a:ext cx="11720512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itre 1"/>
          <p:cNvSpPr txBox="1">
            <a:spLocks/>
          </p:cNvSpPr>
          <p:nvPr/>
        </p:nvSpPr>
        <p:spPr bwMode="auto">
          <a:xfrm>
            <a:off x="1098550" y="460375"/>
            <a:ext cx="10250488" cy="13525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Calibri Light" panose="020F0302020204030204" pitchFamily="34" charset="0"/>
              </a:rPr>
              <a:t>DNA-PK + PAXX </a:t>
            </a:r>
            <a:r>
              <a:rPr lang="en-US" altLang="en-US" sz="4400" dirty="0" err="1">
                <a:latin typeface="Calibri Light" panose="020F0302020204030204" pitchFamily="34" charset="0"/>
              </a:rPr>
              <a:t>médie</a:t>
            </a:r>
            <a:r>
              <a:rPr lang="en-US" altLang="en-US" sz="4400" dirty="0">
                <a:latin typeface="Calibri Light" panose="020F0302020204030204" pitchFamily="34" charset="0"/>
              </a:rPr>
              <a:t> </a:t>
            </a:r>
            <a:r>
              <a:rPr lang="en-US" altLang="en-US" sz="4400" dirty="0" err="1">
                <a:latin typeface="Calibri Light" panose="020F0302020204030204" pitchFamily="34" charset="0"/>
              </a:rPr>
              <a:t>une</a:t>
            </a:r>
            <a:r>
              <a:rPr lang="en-US" altLang="en-US" sz="4400" dirty="0">
                <a:latin typeface="Calibri Light" panose="020F0302020204030204" pitchFamily="34" charset="0"/>
              </a:rPr>
              <a:t> interaction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Calibri Light" panose="020F0302020204030204" pitchFamily="34" charset="0"/>
              </a:rPr>
              <a:t>synaptique</a:t>
            </a:r>
            <a:r>
              <a:rPr lang="en-US" altLang="en-US" sz="4400" dirty="0">
                <a:latin typeface="Calibri Light" panose="020F0302020204030204" pitchFamily="34" charset="0"/>
              </a:rPr>
              <a:t> de </a:t>
            </a:r>
            <a:r>
              <a:rPr lang="en-US" altLang="en-US" sz="4400" dirty="0">
                <a:solidFill>
                  <a:srgbClr val="FF0000"/>
                </a:solidFill>
                <a:latin typeface="Calibri Light" panose="020F0302020204030204" pitchFamily="34" charset="0"/>
              </a:rPr>
              <a:t>~2 </a:t>
            </a:r>
            <a:r>
              <a:rPr lang="en-US" altLang="en-US" sz="4400" dirty="0" err="1">
                <a:solidFill>
                  <a:srgbClr val="FF0000"/>
                </a:solidFill>
                <a:latin typeface="Calibri Light" panose="020F0302020204030204" pitchFamily="34" charset="0"/>
              </a:rPr>
              <a:t>secondes</a:t>
            </a:r>
            <a:endParaRPr lang="en-US" altLang="en-US" sz="44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365125"/>
            <a:ext cx="3954462" cy="627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Box 4"/>
          <p:cNvSpPr txBox="1">
            <a:spLocks noChangeArrowheads="1"/>
          </p:cNvSpPr>
          <p:nvPr/>
        </p:nvSpPr>
        <p:spPr bwMode="auto">
          <a:xfrm>
            <a:off x="6386513" y="2695575"/>
            <a:ext cx="585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2468" name="TextBox 4"/>
          <p:cNvSpPr txBox="1">
            <a:spLocks noChangeArrowheads="1"/>
          </p:cNvSpPr>
          <p:nvPr/>
        </p:nvSpPr>
        <p:spPr bwMode="auto">
          <a:xfrm>
            <a:off x="5135563" y="2865438"/>
            <a:ext cx="44608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2469" name="TextBox 4"/>
          <p:cNvSpPr txBox="1">
            <a:spLocks noChangeArrowheads="1"/>
          </p:cNvSpPr>
          <p:nvPr/>
        </p:nvSpPr>
        <p:spPr bwMode="auto">
          <a:xfrm>
            <a:off x="4935538" y="3403600"/>
            <a:ext cx="4460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2470" name="TextBox 4"/>
          <p:cNvSpPr txBox="1">
            <a:spLocks noChangeArrowheads="1"/>
          </p:cNvSpPr>
          <p:nvPr/>
        </p:nvSpPr>
        <p:spPr bwMode="auto">
          <a:xfrm>
            <a:off x="6457950" y="3552825"/>
            <a:ext cx="446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2471" name="TextBox 4"/>
          <p:cNvSpPr txBox="1">
            <a:spLocks noChangeArrowheads="1"/>
          </p:cNvSpPr>
          <p:nvPr/>
        </p:nvSpPr>
        <p:spPr bwMode="auto">
          <a:xfrm>
            <a:off x="4703763" y="2598738"/>
            <a:ext cx="61912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2472" name="TextBox 4"/>
          <p:cNvSpPr txBox="1">
            <a:spLocks noChangeArrowheads="1"/>
          </p:cNvSpPr>
          <p:nvPr/>
        </p:nvSpPr>
        <p:spPr bwMode="auto">
          <a:xfrm>
            <a:off x="5556250" y="2428875"/>
            <a:ext cx="4460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2473" name="TextBox 4"/>
          <p:cNvSpPr txBox="1">
            <a:spLocks noChangeArrowheads="1"/>
          </p:cNvSpPr>
          <p:nvPr/>
        </p:nvSpPr>
        <p:spPr bwMode="auto">
          <a:xfrm>
            <a:off x="6113463" y="2527300"/>
            <a:ext cx="4556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re 1"/>
          <p:cNvSpPr>
            <a:spLocks noGrp="1"/>
          </p:cNvSpPr>
          <p:nvPr>
            <p:ph type="title"/>
          </p:nvPr>
        </p:nvSpPr>
        <p:spPr>
          <a:xfrm>
            <a:off x="1943100" y="153988"/>
            <a:ext cx="8201025" cy="1355725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fr-FR" altLang="en-US" dirty="0"/>
              <a:t>La Loi de Boltzmann</a:t>
            </a:r>
            <a:br>
              <a:rPr lang="fr-FR" altLang="en-US" dirty="0"/>
            </a:br>
            <a:r>
              <a:rPr lang="fr-FR" altLang="en-US" dirty="0"/>
              <a:t>relie le temps et l’énergie</a:t>
            </a:r>
            <a:endParaRPr lang="en-US" altLang="en-US" dirty="0"/>
          </a:p>
        </p:txBody>
      </p:sp>
      <p:sp>
        <p:nvSpPr>
          <p:cNvPr id="65539" name="TextBox 5"/>
          <p:cNvSpPr txBox="1">
            <a:spLocks noChangeArrowheads="1"/>
          </p:cNvSpPr>
          <p:nvPr/>
        </p:nvSpPr>
        <p:spPr bwMode="auto">
          <a:xfrm>
            <a:off x="1401590" y="1595021"/>
            <a:ext cx="684976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/>
              <a:t>Probabilité</a:t>
            </a:r>
            <a:r>
              <a:rPr lang="en-US" altLang="en-US" dirty="0"/>
              <a:t> d’être à un </a:t>
            </a:r>
            <a:r>
              <a:rPr lang="en-US" altLang="en-US" dirty="0" err="1"/>
              <a:t>niveau</a:t>
            </a:r>
            <a:r>
              <a:rPr lang="en-US" altLang="en-US" dirty="0"/>
              <a:t> </a:t>
            </a:r>
            <a:r>
              <a:rPr lang="en-US" altLang="en-US" dirty="0" err="1"/>
              <a:t>d’énergie</a:t>
            </a:r>
            <a:r>
              <a:rPr lang="en-US" altLang="en-US" dirty="0"/>
              <a:t> (</a:t>
            </a:r>
            <a:r>
              <a:rPr lang="en-US" altLang="en-US" dirty="0">
                <a:latin typeface="Symbol" panose="05050102010706020507" pitchFamily="18" charset="2"/>
              </a:rPr>
              <a:t>D</a:t>
            </a:r>
            <a:r>
              <a:rPr lang="en-US" altLang="en-US" dirty="0"/>
              <a:t>G</a:t>
            </a:r>
            <a:r>
              <a:rPr lang="en-US" altLang="en-US" baseline="30000" dirty="0"/>
              <a:t>†</a:t>
            </a:r>
            <a:r>
              <a:rPr lang="en-US" altLang="en-US" dirty="0"/>
              <a:t>):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/>
              <a:t>P(</a:t>
            </a:r>
            <a:r>
              <a:rPr lang="en-US" altLang="en-US" dirty="0">
                <a:latin typeface="Symbol" panose="05050102010706020507" pitchFamily="18" charset="2"/>
              </a:rPr>
              <a:t>D</a:t>
            </a:r>
            <a:r>
              <a:rPr lang="en-US" altLang="en-US" dirty="0"/>
              <a:t>G</a:t>
            </a:r>
            <a:r>
              <a:rPr lang="en-US" altLang="en-US" baseline="30000" dirty="0"/>
              <a:t>†</a:t>
            </a:r>
            <a:r>
              <a:rPr lang="en-US" altLang="en-US" dirty="0"/>
              <a:t>) = </a:t>
            </a:r>
            <a:r>
              <a:rPr lang="en-US" altLang="en-US" dirty="0" err="1"/>
              <a:t>exp</a:t>
            </a:r>
            <a:r>
              <a:rPr lang="en-US" altLang="en-US" dirty="0"/>
              <a:t>(-</a:t>
            </a:r>
            <a:r>
              <a:rPr lang="en-US" altLang="en-US" dirty="0">
                <a:latin typeface="Symbol" panose="05050102010706020507" pitchFamily="18" charset="2"/>
              </a:rPr>
              <a:t>D</a:t>
            </a:r>
            <a:r>
              <a:rPr lang="en-US" altLang="en-US" dirty="0"/>
              <a:t>G</a:t>
            </a:r>
            <a:r>
              <a:rPr lang="en-US" altLang="en-US" baseline="30000" dirty="0"/>
              <a:t>†</a:t>
            </a:r>
            <a:r>
              <a:rPr lang="en-US" altLang="en-US" dirty="0"/>
              <a:t>/k</a:t>
            </a:r>
            <a:r>
              <a:rPr lang="en-US" altLang="en-US" baseline="-25000" dirty="0"/>
              <a:t>B</a:t>
            </a:r>
            <a:r>
              <a:rPr lang="en-US" altLang="en-US" dirty="0"/>
              <a:t>T)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ym typeface="Wingdings" panose="05000000000000000000" pitchFamily="2" charset="2"/>
              </a:rPr>
              <a:t></a:t>
            </a:r>
            <a:r>
              <a:rPr lang="en-US" altLang="en-US" dirty="0" err="1">
                <a:sym typeface="Wingdings" panose="05000000000000000000" pitchFamily="2" charset="2"/>
              </a:rPr>
              <a:t>Durée</a:t>
            </a:r>
            <a:r>
              <a:rPr lang="en-US" altLang="en-US" dirty="0">
                <a:sym typeface="Wingdings" panose="05000000000000000000" pitchFamily="2" charset="2"/>
              </a:rPr>
              <a:t> de </a:t>
            </a:r>
            <a:r>
              <a:rPr lang="en-US" altLang="en-US" dirty="0" err="1">
                <a:sym typeface="Wingdings" panose="05000000000000000000" pitchFamily="2" charset="2"/>
              </a:rPr>
              <a:t>l’état</a:t>
            </a:r>
            <a:r>
              <a:rPr lang="en-US" altLang="en-US" dirty="0"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sym typeface="Wingdings" panose="05000000000000000000" pitchFamily="2" charset="2"/>
              </a:rPr>
              <a:t>lié</a:t>
            </a:r>
            <a:r>
              <a:rPr lang="en-US" altLang="en-US" dirty="0">
                <a:sym typeface="Wingdings" panose="05000000000000000000" pitchFamily="2" charset="2"/>
              </a:rPr>
              <a:t>  </a:t>
            </a:r>
            <a:r>
              <a:rPr lang="en-US" altLang="en-US" dirty="0"/>
              <a:t>t  </a:t>
            </a:r>
            <a:r>
              <a:rPr lang="az-Cyrl-AZ" altLang="en-US" dirty="0"/>
              <a:t>͂</a:t>
            </a:r>
            <a:r>
              <a:rPr lang="en-US" altLang="en-US" dirty="0"/>
              <a:t>1/P(</a:t>
            </a:r>
            <a:r>
              <a:rPr lang="en-US" altLang="en-US" dirty="0">
                <a:latin typeface="Symbol" panose="05050102010706020507" pitchFamily="18" charset="2"/>
              </a:rPr>
              <a:t>D</a:t>
            </a:r>
            <a:r>
              <a:rPr lang="en-US" altLang="en-US" dirty="0"/>
              <a:t>G</a:t>
            </a:r>
            <a:r>
              <a:rPr lang="en-US" altLang="en-US" baseline="30000" dirty="0"/>
              <a:t>†</a:t>
            </a:r>
            <a:r>
              <a:rPr lang="en-US" altLang="en-US" dirty="0"/>
              <a:t>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dirty="0"/>
          </a:p>
        </p:txBody>
      </p:sp>
      <p:pic>
        <p:nvPicPr>
          <p:cNvPr id="6554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375" y="1849438"/>
            <a:ext cx="2420937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1300887" y="2873375"/>
            <a:ext cx="0" cy="693738"/>
          </a:xfrm>
          <a:prstGeom prst="straightConnector1">
            <a:avLst/>
          </a:prstGeom>
          <a:ln w="222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11285012" y="2959100"/>
            <a:ext cx="749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latin typeface="Symbol" panose="05050102010706020507" pitchFamily="18" charset="2"/>
              </a:rPr>
              <a:t>D</a:t>
            </a:r>
            <a:r>
              <a:rPr lang="en-US" altLang="en-US" dirty="0"/>
              <a:t>G</a:t>
            </a:r>
            <a:r>
              <a:rPr lang="en-US" altLang="en-US" baseline="30000" dirty="0"/>
              <a:t>†</a:t>
            </a:r>
            <a:endParaRPr lang="en-US" altLang="en-US" dirty="0"/>
          </a:p>
        </p:txBody>
      </p:sp>
      <p:sp>
        <p:nvSpPr>
          <p:cNvPr id="2" name="ZoneTexte 1"/>
          <p:cNvSpPr txBox="1"/>
          <p:nvPr/>
        </p:nvSpPr>
        <p:spPr>
          <a:xfrm>
            <a:off x="3244306" y="5657671"/>
            <a:ext cx="21322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dirty="0" err="1"/>
              <a:t>Différence</a:t>
            </a:r>
            <a:r>
              <a:rPr lang="en-US" altLang="en-US" dirty="0"/>
              <a:t> </a:t>
            </a:r>
            <a:r>
              <a:rPr lang="en-US" altLang="en-US" dirty="0" err="1"/>
              <a:t>d’énergie</a:t>
            </a:r>
            <a:r>
              <a:rPr lang="en-US" altLang="en-US" dirty="0"/>
              <a:t> </a:t>
            </a:r>
          </a:p>
          <a:p>
            <a:pPr algn="ctr"/>
            <a:r>
              <a:rPr lang="en-US" altLang="en-US" dirty="0" err="1"/>
              <a:t>d’activation</a:t>
            </a:r>
            <a:r>
              <a:rPr lang="en-US" altLang="en-US" dirty="0"/>
              <a:t> des </a:t>
            </a:r>
          </a:p>
          <a:p>
            <a:pPr algn="ctr"/>
            <a:r>
              <a:rPr lang="en-US" altLang="en-US" dirty="0" err="1"/>
              <a:t>déux</a:t>
            </a:r>
            <a:r>
              <a:rPr lang="en-US" altLang="en-US" dirty="0"/>
              <a:t> </a:t>
            </a:r>
            <a:r>
              <a:rPr lang="en-US" altLang="en-US" dirty="0" err="1"/>
              <a:t>états</a:t>
            </a:r>
            <a:r>
              <a:rPr lang="en-US" altLang="en-US" dirty="0"/>
              <a:t> </a:t>
            </a:r>
            <a:r>
              <a:rPr lang="en-US" altLang="en-US" dirty="0" err="1"/>
              <a:t>liés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91073" y="5808493"/>
            <a:ext cx="6367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>
                <a:sym typeface="Wingdings" panose="05000000000000000000" pitchFamily="2" charset="2"/>
              </a:rPr>
              <a:t></a:t>
            </a:r>
            <a:endParaRPr lang="en-US" sz="3600" dirty="0"/>
          </a:p>
        </p:txBody>
      </p:sp>
      <p:sp>
        <p:nvSpPr>
          <p:cNvPr id="9" name="ZoneTexte 8"/>
          <p:cNvSpPr txBox="1"/>
          <p:nvPr/>
        </p:nvSpPr>
        <p:spPr>
          <a:xfrm>
            <a:off x="6219421" y="5657671"/>
            <a:ext cx="21820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dirty="0"/>
              <a:t>Log du rapport des </a:t>
            </a:r>
          </a:p>
          <a:p>
            <a:pPr algn="ctr"/>
            <a:r>
              <a:rPr lang="en-US" altLang="en-US" dirty="0" err="1"/>
              <a:t>durées</a:t>
            </a:r>
            <a:endParaRPr lang="en-US" altLang="en-US" dirty="0"/>
          </a:p>
          <a:p>
            <a:pPr algn="ctr"/>
            <a:r>
              <a:rPr lang="en-US" altLang="en-US" dirty="0"/>
              <a:t>Des </a:t>
            </a:r>
            <a:r>
              <a:rPr lang="en-US" altLang="en-US" dirty="0" err="1"/>
              <a:t>déux</a:t>
            </a:r>
            <a:r>
              <a:rPr lang="en-US" altLang="en-US" dirty="0"/>
              <a:t> </a:t>
            </a:r>
            <a:r>
              <a:rPr lang="en-US" altLang="en-US" dirty="0" err="1"/>
              <a:t>états</a:t>
            </a:r>
            <a:r>
              <a:rPr lang="en-US" altLang="en-US" dirty="0"/>
              <a:t> </a:t>
            </a:r>
            <a:r>
              <a:rPr lang="en-US" altLang="en-US" dirty="0" err="1"/>
              <a:t>liés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37279" y="4594309"/>
            <a:ext cx="70286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>
                <a:latin typeface="Symbol" panose="05050102010706020507" pitchFamily="18" charset="2"/>
              </a:rPr>
              <a:t>D</a:t>
            </a:r>
            <a:r>
              <a:rPr lang="en-US" altLang="en-US" sz="3200" dirty="0"/>
              <a:t>G</a:t>
            </a:r>
            <a:r>
              <a:rPr lang="en-US" altLang="en-US" sz="3200" baseline="30000" dirty="0"/>
              <a:t>†</a:t>
            </a:r>
            <a:r>
              <a:rPr lang="en-US" altLang="en-US" sz="3200" baseline="-25000" dirty="0"/>
              <a:t>complèxe1</a:t>
            </a:r>
            <a:r>
              <a:rPr lang="en-US" altLang="en-US" sz="3200" dirty="0"/>
              <a:t> - </a:t>
            </a:r>
            <a:r>
              <a:rPr lang="en-US" altLang="en-US" sz="3200" dirty="0">
                <a:latin typeface="Symbol" panose="05050102010706020507" pitchFamily="18" charset="2"/>
              </a:rPr>
              <a:t>D</a:t>
            </a:r>
            <a:r>
              <a:rPr lang="en-US" altLang="en-US" sz="3200" dirty="0"/>
              <a:t>G</a:t>
            </a:r>
            <a:r>
              <a:rPr lang="en-US" altLang="en-US" sz="3200" baseline="30000" dirty="0"/>
              <a:t>†</a:t>
            </a:r>
            <a:r>
              <a:rPr lang="en-US" altLang="en-US" sz="3200" baseline="-25000" dirty="0"/>
              <a:t>complèxe2</a:t>
            </a:r>
            <a:r>
              <a:rPr lang="en-US" altLang="en-US" sz="3200" baseline="30000" dirty="0"/>
              <a:t>  </a:t>
            </a:r>
            <a:r>
              <a:rPr lang="en-US" altLang="en-US" sz="3200" dirty="0"/>
              <a:t>=    </a:t>
            </a:r>
            <a:r>
              <a:rPr lang="en-US" altLang="en-US" sz="3200" dirty="0" err="1"/>
              <a:t>k</a:t>
            </a:r>
            <a:r>
              <a:rPr lang="en-US" altLang="en-US" sz="3200" baseline="-25000" dirty="0" err="1"/>
              <a:t>B</a:t>
            </a:r>
            <a:r>
              <a:rPr lang="en-US" altLang="en-US" sz="3200" dirty="0" err="1"/>
              <a:t>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ln</a:t>
            </a:r>
            <a:r>
              <a:rPr lang="en-US" altLang="en-US" sz="3200" dirty="0"/>
              <a:t> (t</a:t>
            </a:r>
            <a:r>
              <a:rPr lang="en-US" altLang="en-US" sz="3200" baseline="-25000" dirty="0"/>
              <a:t>1</a:t>
            </a:r>
            <a:r>
              <a:rPr lang="en-US" altLang="en-US" sz="3200" dirty="0"/>
              <a:t>/t</a:t>
            </a:r>
            <a:r>
              <a:rPr lang="en-US" altLang="en-US" sz="3200" baseline="-25000" dirty="0"/>
              <a:t>2</a:t>
            </a:r>
            <a:r>
              <a:rPr lang="en-US" altLang="en-US" sz="3200" dirty="0"/>
              <a:t>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165" y="106433"/>
            <a:ext cx="7046009" cy="717091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0010" y="6286500"/>
            <a:ext cx="2484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PNAS </a:t>
            </a:r>
            <a:r>
              <a:rPr lang="fr-FR" b="1" dirty="0"/>
              <a:t>97</a:t>
            </a:r>
            <a:r>
              <a:rPr lang="fr-FR" dirty="0"/>
              <a:t> : 32—37 (2000)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898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365125"/>
            <a:ext cx="3954462" cy="627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Box 4"/>
          <p:cNvSpPr txBox="1">
            <a:spLocks noChangeArrowheads="1"/>
          </p:cNvSpPr>
          <p:nvPr/>
        </p:nvSpPr>
        <p:spPr bwMode="auto">
          <a:xfrm>
            <a:off x="6386513" y="2695575"/>
            <a:ext cx="585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2468" name="TextBox 4"/>
          <p:cNvSpPr txBox="1">
            <a:spLocks noChangeArrowheads="1"/>
          </p:cNvSpPr>
          <p:nvPr/>
        </p:nvSpPr>
        <p:spPr bwMode="auto">
          <a:xfrm>
            <a:off x="5135563" y="2865438"/>
            <a:ext cx="44608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2469" name="TextBox 4"/>
          <p:cNvSpPr txBox="1">
            <a:spLocks noChangeArrowheads="1"/>
          </p:cNvSpPr>
          <p:nvPr/>
        </p:nvSpPr>
        <p:spPr bwMode="auto">
          <a:xfrm>
            <a:off x="4935538" y="3403600"/>
            <a:ext cx="4460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2470" name="TextBox 4"/>
          <p:cNvSpPr txBox="1">
            <a:spLocks noChangeArrowheads="1"/>
          </p:cNvSpPr>
          <p:nvPr/>
        </p:nvSpPr>
        <p:spPr bwMode="auto">
          <a:xfrm>
            <a:off x="6457950" y="3552825"/>
            <a:ext cx="446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2471" name="TextBox 4"/>
          <p:cNvSpPr txBox="1">
            <a:spLocks noChangeArrowheads="1"/>
          </p:cNvSpPr>
          <p:nvPr/>
        </p:nvSpPr>
        <p:spPr bwMode="auto">
          <a:xfrm>
            <a:off x="4703763" y="2598738"/>
            <a:ext cx="61912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2472" name="TextBox 4"/>
          <p:cNvSpPr txBox="1">
            <a:spLocks noChangeArrowheads="1"/>
          </p:cNvSpPr>
          <p:nvPr/>
        </p:nvSpPr>
        <p:spPr bwMode="auto">
          <a:xfrm>
            <a:off x="5556250" y="2428875"/>
            <a:ext cx="4460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2473" name="TextBox 4"/>
          <p:cNvSpPr txBox="1">
            <a:spLocks noChangeArrowheads="1"/>
          </p:cNvSpPr>
          <p:nvPr/>
        </p:nvSpPr>
        <p:spPr bwMode="auto">
          <a:xfrm>
            <a:off x="6113463" y="2527300"/>
            <a:ext cx="4556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93223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re 1"/>
          <p:cNvSpPr>
            <a:spLocks noGrp="1"/>
          </p:cNvSpPr>
          <p:nvPr>
            <p:ph type="title"/>
          </p:nvPr>
        </p:nvSpPr>
        <p:spPr>
          <a:xfrm>
            <a:off x="1349693" y="261938"/>
            <a:ext cx="9451657" cy="1121092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fr-FR" altLang="en-US" dirty="0"/>
              <a:t>DNA-PK </a:t>
            </a:r>
            <a:r>
              <a:rPr lang="fr-FR" altLang="en-US" dirty="0" err="1"/>
              <a:t>médie</a:t>
            </a:r>
            <a:r>
              <a:rPr lang="fr-FR" altLang="en-US" dirty="0"/>
              <a:t> une synapse de </a:t>
            </a:r>
            <a:r>
              <a:rPr lang="fr-FR" altLang="en-US" dirty="0">
                <a:solidFill>
                  <a:srgbClr val="FF0000"/>
                </a:solidFill>
              </a:rPr>
              <a:t>100 </a:t>
            </a:r>
            <a:r>
              <a:rPr lang="fr-FR" altLang="en-US" dirty="0" err="1">
                <a:solidFill>
                  <a:srgbClr val="FF0000"/>
                </a:solidFill>
              </a:rPr>
              <a:t>milisecondes</a:t>
            </a:r>
            <a:endParaRPr lang="en-US" altLang="en-US" dirty="0"/>
          </a:p>
        </p:txBody>
      </p:sp>
      <p:pic>
        <p:nvPicPr>
          <p:cNvPr id="6451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01"/>
          <a:stretch>
            <a:fillRect/>
          </a:stretch>
        </p:blipFill>
        <p:spPr bwMode="auto">
          <a:xfrm>
            <a:off x="1979613" y="1606550"/>
            <a:ext cx="8634412" cy="50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82550"/>
            <a:ext cx="4216400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97925" y="2649758"/>
            <a:ext cx="1672275" cy="3522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87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82550"/>
            <a:ext cx="4216400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35550" y="2679700"/>
            <a:ext cx="1579563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7588" name="Group 13"/>
          <p:cNvGrpSpPr>
            <a:grpSpLocks/>
          </p:cNvGrpSpPr>
          <p:nvPr/>
        </p:nvGrpSpPr>
        <p:grpSpPr bwMode="auto">
          <a:xfrm>
            <a:off x="4067175" y="3760788"/>
            <a:ext cx="790575" cy="646112"/>
            <a:chOff x="4067138" y="3760965"/>
            <a:chExt cx="791217" cy="646331"/>
          </a:xfrm>
        </p:grpSpPr>
        <p:sp>
          <p:nvSpPr>
            <p:cNvPr id="67599" name="TextBox 7"/>
            <p:cNvSpPr txBox="1">
              <a:spLocks noChangeArrowheads="1"/>
            </p:cNvSpPr>
            <p:nvPr/>
          </p:nvSpPr>
          <p:spPr bwMode="auto">
            <a:xfrm>
              <a:off x="4067138" y="3760965"/>
              <a:ext cx="7212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-3 k</a:t>
              </a:r>
              <a:r>
                <a:rPr lang="en-US" altLang="en-US" sz="1800" baseline="-25000"/>
                <a:t>B</a:t>
              </a:r>
              <a:r>
                <a:rPr lang="en-US" altLang="en-US" sz="1800"/>
                <a:t>T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071905" y="3760965"/>
              <a:ext cx="786450" cy="35889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7589" name="Group 14"/>
          <p:cNvGrpSpPr>
            <a:grpSpLocks/>
          </p:cNvGrpSpPr>
          <p:nvPr/>
        </p:nvGrpSpPr>
        <p:grpSpPr bwMode="auto">
          <a:xfrm>
            <a:off x="6669088" y="3760788"/>
            <a:ext cx="896937" cy="646112"/>
            <a:chOff x="6464411" y="3753012"/>
            <a:chExt cx="896015" cy="646331"/>
          </a:xfrm>
        </p:grpSpPr>
        <p:sp>
          <p:nvSpPr>
            <p:cNvPr id="67597" name="TextBox 5"/>
            <p:cNvSpPr txBox="1">
              <a:spLocks noChangeArrowheads="1"/>
            </p:cNvSpPr>
            <p:nvPr/>
          </p:nvSpPr>
          <p:spPr bwMode="auto">
            <a:xfrm>
              <a:off x="6464411" y="3753012"/>
              <a:ext cx="89601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-4.5 k</a:t>
              </a:r>
              <a:r>
                <a:rPr lang="en-US" altLang="en-US" sz="1800" baseline="-25000"/>
                <a:t>B</a:t>
              </a:r>
              <a:r>
                <a:rPr lang="en-US" altLang="en-US" sz="1800"/>
                <a:t>T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489785" y="3765716"/>
              <a:ext cx="870641" cy="35889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7590" name="Group 18"/>
          <p:cNvGrpSpPr>
            <a:grpSpLocks/>
          </p:cNvGrpSpPr>
          <p:nvPr/>
        </p:nvGrpSpPr>
        <p:grpSpPr bwMode="auto">
          <a:xfrm>
            <a:off x="3922713" y="5611813"/>
            <a:ext cx="935037" cy="647700"/>
            <a:chOff x="4113995" y="5575187"/>
            <a:chExt cx="935252" cy="646331"/>
          </a:xfrm>
        </p:grpSpPr>
        <p:sp>
          <p:nvSpPr>
            <p:cNvPr id="67595" name="TextBox 8"/>
            <p:cNvSpPr txBox="1">
              <a:spLocks noChangeArrowheads="1"/>
            </p:cNvSpPr>
            <p:nvPr/>
          </p:nvSpPr>
          <p:spPr bwMode="auto">
            <a:xfrm>
              <a:off x="4153232" y="5575187"/>
              <a:ext cx="89601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-3.5 k</a:t>
              </a:r>
              <a:r>
                <a:rPr lang="en-US" altLang="en-US" sz="1800" baseline="-25000"/>
                <a:t>B</a:t>
              </a:r>
              <a:r>
                <a:rPr lang="en-US" altLang="en-US" sz="1800"/>
                <a:t>T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113995" y="5576771"/>
              <a:ext cx="922549" cy="35960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7591" name="Group 16"/>
          <p:cNvGrpSpPr>
            <a:grpSpLocks/>
          </p:cNvGrpSpPr>
          <p:nvPr/>
        </p:nvGrpSpPr>
        <p:grpSpPr bwMode="auto">
          <a:xfrm>
            <a:off x="6724650" y="5611813"/>
            <a:ext cx="841375" cy="647700"/>
            <a:chOff x="6332999" y="5463871"/>
            <a:chExt cx="840987" cy="646331"/>
          </a:xfrm>
        </p:grpSpPr>
        <p:sp>
          <p:nvSpPr>
            <p:cNvPr id="67593" name="TextBox 6"/>
            <p:cNvSpPr txBox="1">
              <a:spLocks noChangeArrowheads="1"/>
            </p:cNvSpPr>
            <p:nvPr/>
          </p:nvSpPr>
          <p:spPr bwMode="auto">
            <a:xfrm>
              <a:off x="6392849" y="5463871"/>
              <a:ext cx="7212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-2 k</a:t>
              </a:r>
              <a:r>
                <a:rPr lang="en-US" altLang="en-US" sz="1800" baseline="-25000"/>
                <a:t>B</a:t>
              </a:r>
              <a:r>
                <a:rPr lang="en-US" altLang="en-US" sz="1800"/>
                <a:t>T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332999" y="5463871"/>
              <a:ext cx="840987" cy="35801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7592" name="TextBox 15"/>
          <p:cNvSpPr txBox="1">
            <a:spLocks noChangeArrowheads="1"/>
          </p:cNvSpPr>
          <p:nvPr/>
        </p:nvSpPr>
        <p:spPr bwMode="auto">
          <a:xfrm>
            <a:off x="8969375" y="4262438"/>
            <a:ext cx="2205038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k</a:t>
            </a:r>
            <a:r>
              <a:rPr lang="en-US" altLang="en-US" sz="2000" baseline="-25000"/>
              <a:t>B</a:t>
            </a:r>
            <a:r>
              <a:rPr lang="en-US" altLang="en-US" sz="2000"/>
              <a:t>T = 4x10</a:t>
            </a:r>
            <a:r>
              <a:rPr lang="en-US" altLang="en-US" sz="2000" baseline="30000"/>
              <a:t>-21 </a:t>
            </a:r>
            <a:r>
              <a:rPr lang="en-US" altLang="en-US" sz="2000"/>
              <a:t>Joules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       = 2.4 kJ/mol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       = 0.6 kCal/mol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re 1"/>
          <p:cNvSpPr>
            <a:spLocks noGrp="1"/>
          </p:cNvSpPr>
          <p:nvPr>
            <p:ph type="title"/>
          </p:nvPr>
        </p:nvSpPr>
        <p:spPr>
          <a:xfrm>
            <a:off x="4058067" y="271689"/>
            <a:ext cx="3958507" cy="856300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3600" dirty="0"/>
              <a:t>Conclusions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5589" y="1268154"/>
            <a:ext cx="1167514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Reconstruction </a:t>
            </a:r>
            <a:r>
              <a:rPr lang="en-US" sz="2800" dirty="0" err="1"/>
              <a:t>fonctionnelle</a:t>
            </a:r>
            <a:r>
              <a:rPr lang="en-US" sz="2800" dirty="0"/>
              <a:t> de la reparation des </a:t>
            </a:r>
            <a:r>
              <a:rPr lang="en-US" sz="2800" dirty="0" err="1"/>
              <a:t>cassures</a:t>
            </a:r>
            <a:r>
              <a:rPr lang="en-US" sz="2800" dirty="0"/>
              <a:t> en temps reel et à </a:t>
            </a:r>
            <a:r>
              <a:rPr lang="en-US" sz="2800" dirty="0" err="1"/>
              <a:t>échelle</a:t>
            </a:r>
            <a:r>
              <a:rPr lang="en-US" sz="2800" dirty="0"/>
              <a:t> de la molecule </a:t>
            </a:r>
            <a:r>
              <a:rPr lang="en-US" sz="2800" dirty="0" err="1"/>
              <a:t>individuelle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Description </a:t>
            </a:r>
            <a:r>
              <a:rPr lang="en-US" sz="2800" dirty="0" err="1"/>
              <a:t>cinétique</a:t>
            </a:r>
            <a:r>
              <a:rPr lang="en-US" sz="2800" dirty="0"/>
              <a:t> de la synapse </a:t>
            </a:r>
            <a:r>
              <a:rPr lang="en-US" sz="2800" dirty="0" err="1"/>
              <a:t>primaire</a:t>
            </a:r>
            <a:r>
              <a:rPr lang="en-US" sz="2800" dirty="0"/>
              <a:t> </a:t>
            </a:r>
            <a:r>
              <a:rPr lang="en-US" sz="2800" dirty="0" err="1"/>
              <a:t>formée</a:t>
            </a:r>
            <a:r>
              <a:rPr lang="en-US" sz="2800" dirty="0"/>
              <a:t> par Ku et DNA-</a:t>
            </a:r>
            <a:r>
              <a:rPr lang="en-US" sz="2800" dirty="0" err="1"/>
              <a:t>PKcs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Characterization de </a:t>
            </a:r>
            <a:r>
              <a:rPr lang="en-US" sz="2800" dirty="0" err="1"/>
              <a:t>quatre</a:t>
            </a:r>
            <a:r>
              <a:rPr lang="en-US" sz="2800" dirty="0"/>
              <a:t> complexes </a:t>
            </a:r>
            <a:r>
              <a:rPr lang="en-US" sz="2800" dirty="0" err="1"/>
              <a:t>distincts</a:t>
            </a:r>
            <a:r>
              <a:rPr lang="en-US" sz="2800" dirty="0"/>
              <a:t> avec des </a:t>
            </a:r>
            <a:r>
              <a:rPr lang="en-US" sz="2800" dirty="0" err="1"/>
              <a:t>durées</a:t>
            </a:r>
            <a:r>
              <a:rPr lang="en-US" sz="2800" dirty="0"/>
              <a:t> de vie </a:t>
            </a:r>
            <a:r>
              <a:rPr lang="en-US" sz="2800" dirty="0" err="1"/>
              <a:t>couvrant</a:t>
            </a:r>
            <a:r>
              <a:rPr lang="en-US" sz="2800" dirty="0"/>
              <a:t> </a:t>
            </a:r>
            <a:r>
              <a:rPr lang="en-US" sz="2800" dirty="0" err="1"/>
              <a:t>presque</a:t>
            </a:r>
            <a:r>
              <a:rPr lang="en-US" sz="2800" dirty="0"/>
              <a:t> </a:t>
            </a:r>
            <a:r>
              <a:rPr lang="en-US" sz="2800" dirty="0" err="1"/>
              <a:t>trois</a:t>
            </a:r>
            <a:r>
              <a:rPr lang="en-US" sz="2800" dirty="0"/>
              <a:t> orders de grandeurs (de 0.1 </a:t>
            </a:r>
            <a:r>
              <a:rPr lang="en-US" sz="2800" dirty="0" err="1"/>
              <a:t>secondes</a:t>
            </a:r>
            <a:r>
              <a:rPr lang="en-US" sz="2800" dirty="0"/>
              <a:t> à 60 </a:t>
            </a:r>
            <a:r>
              <a:rPr lang="en-US" sz="2800" dirty="0" err="1"/>
              <a:t>secondes</a:t>
            </a:r>
            <a:r>
              <a:rPr lang="en-US" sz="28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La </a:t>
            </a:r>
            <a:r>
              <a:rPr lang="en-US" sz="2800" dirty="0" err="1"/>
              <a:t>stabilité</a:t>
            </a:r>
            <a:r>
              <a:rPr lang="en-US" sz="2800" dirty="0"/>
              <a:t> </a:t>
            </a:r>
            <a:r>
              <a:rPr lang="en-US" sz="2800" dirty="0" err="1"/>
              <a:t>émerge</a:t>
            </a:r>
            <a:r>
              <a:rPr lang="en-US" sz="2800" dirty="0"/>
              <a:t> de la </a:t>
            </a:r>
            <a:r>
              <a:rPr lang="en-US" sz="2800" dirty="0" err="1"/>
              <a:t>somme</a:t>
            </a:r>
            <a:r>
              <a:rPr lang="en-US" sz="2800" dirty="0"/>
              <a:t> de </a:t>
            </a:r>
            <a:r>
              <a:rPr lang="en-US" sz="2800" dirty="0" err="1"/>
              <a:t>nombreuses</a:t>
            </a:r>
            <a:r>
              <a:rPr lang="en-US" sz="2800" dirty="0"/>
              <a:t> interactions </a:t>
            </a:r>
            <a:r>
              <a:rPr lang="en-US" sz="2800" dirty="0" err="1"/>
              <a:t>faibles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Role unique de PAXX </a:t>
            </a:r>
            <a:r>
              <a:rPr lang="en-US" sz="2800" dirty="0" err="1"/>
              <a:t>comme</a:t>
            </a:r>
            <a:r>
              <a:rPr lang="en-US" sz="2800" dirty="0"/>
              <a:t> </a:t>
            </a:r>
            <a:r>
              <a:rPr lang="en-US" sz="2800" dirty="0" err="1"/>
              <a:t>interacteur</a:t>
            </a:r>
            <a:r>
              <a:rPr lang="en-US" sz="2800" dirty="0"/>
              <a:t> </a:t>
            </a:r>
            <a:r>
              <a:rPr lang="en-US" sz="2800" dirty="0" err="1"/>
              <a:t>précoce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dirty="0">
                <a:sym typeface="Wingdings" panose="05000000000000000000" pitchFamily="2" charset="2"/>
              </a:rPr>
              <a:t>	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PAXX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est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une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mimique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fonctionnelle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du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complexe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XLF/XRCC4/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LigIV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re 1"/>
          <p:cNvSpPr>
            <a:spLocks noGrp="1"/>
          </p:cNvSpPr>
          <p:nvPr>
            <p:ph type="title"/>
          </p:nvPr>
        </p:nvSpPr>
        <p:spPr>
          <a:xfrm>
            <a:off x="797442" y="72433"/>
            <a:ext cx="9960367" cy="1394860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/>
              <a:t>L’ARN long non-</a:t>
            </a:r>
            <a:r>
              <a:rPr lang="en-US" altLang="en-US" dirty="0" err="1"/>
              <a:t>codant</a:t>
            </a:r>
            <a:r>
              <a:rPr lang="en-US" altLang="en-US" dirty="0"/>
              <a:t> LINP1 </a:t>
            </a:r>
            <a:r>
              <a:rPr lang="en-US" altLang="en-US" dirty="0" err="1"/>
              <a:t>ponte</a:t>
            </a:r>
            <a:r>
              <a:rPr lang="en-US" altLang="en-US" dirty="0"/>
              <a:t> des </a:t>
            </a:r>
            <a:r>
              <a:rPr lang="en-US" altLang="en-US" dirty="0" err="1"/>
              <a:t>extrémités</a:t>
            </a:r>
            <a:r>
              <a:rPr lang="en-US" altLang="en-US" dirty="0"/>
              <a:t> </a:t>
            </a:r>
            <a:r>
              <a:rPr lang="en-US" altLang="en-US" dirty="0" err="1"/>
              <a:t>distantes</a:t>
            </a:r>
            <a:r>
              <a:rPr lang="en-US" altLang="en-US" dirty="0"/>
              <a:t> </a:t>
            </a:r>
            <a:r>
              <a:rPr lang="en-US" altLang="en-US" dirty="0" err="1"/>
              <a:t>d’ADN</a:t>
            </a:r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211669"/>
            <a:ext cx="3404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Thapar</a:t>
            </a:r>
            <a:r>
              <a:rPr lang="en-US" dirty="0"/>
              <a:t>, Wang…</a:t>
            </a:r>
            <a:r>
              <a:rPr lang="en-US" dirty="0" err="1"/>
              <a:t>Strick</a:t>
            </a:r>
            <a:r>
              <a:rPr lang="en-US" dirty="0"/>
              <a:t>, </a:t>
            </a:r>
            <a:r>
              <a:rPr lang="en-US" dirty="0" err="1"/>
              <a:t>Tainer</a:t>
            </a:r>
            <a:r>
              <a:rPr lang="en-US" dirty="0"/>
              <a:t> et al. </a:t>
            </a:r>
          </a:p>
          <a:p>
            <a:r>
              <a:rPr lang="en-US" dirty="0"/>
              <a:t>Nucleic Acids Res. 2020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" t="-360" r="81398" b="72125"/>
          <a:stretch/>
        </p:blipFill>
        <p:spPr>
          <a:xfrm>
            <a:off x="3978833" y="1537734"/>
            <a:ext cx="3597583" cy="467393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729870" y="2636874"/>
            <a:ext cx="445724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LINP1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associé</a:t>
            </a:r>
            <a:r>
              <a:rPr lang="en-US" dirty="0"/>
              <a:t> à de </a:t>
            </a:r>
            <a:r>
              <a:rPr lang="en-US" dirty="0" err="1"/>
              <a:t>mauvais</a:t>
            </a:r>
            <a:r>
              <a:rPr lang="en-US" dirty="0"/>
              <a:t> </a:t>
            </a:r>
            <a:r>
              <a:rPr lang="en-US" dirty="0" err="1"/>
              <a:t>prognostiques</a:t>
            </a:r>
            <a:endParaRPr lang="en-US" dirty="0"/>
          </a:p>
          <a:p>
            <a:r>
              <a:rPr lang="en-US" dirty="0" err="1"/>
              <a:t>dans</a:t>
            </a:r>
            <a:r>
              <a:rPr lang="en-US" dirty="0"/>
              <a:t> les cancers du </a:t>
            </a:r>
            <a:r>
              <a:rPr lang="en-US" dirty="0" err="1"/>
              <a:t>sein</a:t>
            </a:r>
            <a:endParaRPr lang="en-US" dirty="0"/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surexprimé</a:t>
            </a:r>
            <a:r>
              <a:rPr lang="en-US" dirty="0"/>
              <a:t> </a:t>
            </a:r>
            <a:r>
              <a:rPr lang="en-US" dirty="0" err="1"/>
              <a:t>dans</a:t>
            </a:r>
            <a:r>
              <a:rPr lang="en-US" dirty="0"/>
              <a:t> les forms triples-</a:t>
            </a:r>
            <a:r>
              <a:rPr lang="en-US" dirty="0" err="1"/>
              <a:t>négatives</a:t>
            </a:r>
            <a:r>
              <a:rPr lang="en-US" dirty="0"/>
              <a:t> </a:t>
            </a:r>
          </a:p>
          <a:p>
            <a:r>
              <a:rPr lang="en-US" dirty="0"/>
              <a:t>(ER-,HER-, BRCA-)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associé</a:t>
            </a:r>
            <a:r>
              <a:rPr lang="en-US" dirty="0"/>
              <a:t> à la résistance des </a:t>
            </a:r>
            <a:r>
              <a:rPr lang="en-US" dirty="0" err="1"/>
              <a:t>tumeurs</a:t>
            </a:r>
            <a:r>
              <a:rPr lang="en-US" dirty="0"/>
              <a:t> aux</a:t>
            </a:r>
          </a:p>
          <a:p>
            <a:r>
              <a:rPr lang="en-US" dirty="0" err="1"/>
              <a:t>traitements</a:t>
            </a:r>
            <a:r>
              <a:rPr lang="en-US" dirty="0"/>
              <a:t> </a:t>
            </a:r>
            <a:r>
              <a:rPr lang="en-US" dirty="0" err="1"/>
              <a:t>hormonaux</a:t>
            </a:r>
            <a:r>
              <a:rPr lang="en-US" dirty="0"/>
              <a:t> (</a:t>
            </a:r>
            <a:r>
              <a:rPr lang="en-US" dirty="0" err="1"/>
              <a:t>Tamoxifène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56721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0">
            <a:extLst>
              <a:ext uri="{FF2B5EF4-FFF2-40B4-BE49-F238E27FC236}">
                <a16:creationId xmlns:a16="http://schemas.microsoft.com/office/drawing/2014/main" id="{775BC31D-D0AF-8A4E-A962-031FF391678C}"/>
              </a:ext>
            </a:extLst>
          </p:cNvPr>
          <p:cNvSpPr txBox="1"/>
          <p:nvPr/>
        </p:nvSpPr>
        <p:spPr>
          <a:xfrm>
            <a:off x="1864576" y="2219305"/>
            <a:ext cx="88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FKBP12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8878BC18-936D-9644-9B48-9105CFB8BF05}"/>
              </a:ext>
            </a:extLst>
          </p:cNvPr>
          <p:cNvSpPr txBox="1"/>
          <p:nvPr/>
        </p:nvSpPr>
        <p:spPr>
          <a:xfrm>
            <a:off x="4450141" y="2225274"/>
            <a:ext cx="2068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mTOR (FRB domain)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AC3B7576-3146-B645-96A4-061CFC986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345" y="2525777"/>
            <a:ext cx="4803648" cy="2798064"/>
          </a:xfrm>
          <a:prstGeom prst="rect">
            <a:avLst/>
          </a:prstGeom>
        </p:spPr>
      </p:pic>
      <p:pic>
        <p:nvPicPr>
          <p:cNvPr id="15" name="Picture 22">
            <a:extLst>
              <a:ext uri="{FF2B5EF4-FFF2-40B4-BE49-F238E27FC236}">
                <a16:creationId xmlns:a16="http://schemas.microsoft.com/office/drawing/2014/main" id="{F8C12729-5EB7-8A42-91C1-0C9A28B714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29" t="7434" r="10727" b="12279"/>
          <a:stretch/>
        </p:blipFill>
        <p:spPr>
          <a:xfrm>
            <a:off x="6561171" y="2588637"/>
            <a:ext cx="3628868" cy="224648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6" name="TextBox 23">
            <a:extLst>
              <a:ext uri="{FF2B5EF4-FFF2-40B4-BE49-F238E27FC236}">
                <a16:creationId xmlns:a16="http://schemas.microsoft.com/office/drawing/2014/main" id="{3BA46301-B05B-7541-A204-8630F35E6765}"/>
              </a:ext>
            </a:extLst>
          </p:cNvPr>
          <p:cNvSpPr txBox="1"/>
          <p:nvPr/>
        </p:nvSpPr>
        <p:spPr>
          <a:xfrm>
            <a:off x="7984944" y="5001754"/>
            <a:ext cx="1111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/>
              <a:t>Top view</a:t>
            </a:r>
          </a:p>
        </p:txBody>
      </p:sp>
      <p:sp>
        <p:nvSpPr>
          <p:cNvPr id="17" name="TextBox 24">
            <a:extLst>
              <a:ext uri="{FF2B5EF4-FFF2-40B4-BE49-F238E27FC236}">
                <a16:creationId xmlns:a16="http://schemas.microsoft.com/office/drawing/2014/main" id="{092308A0-8184-6A46-B719-4501635C9567}"/>
              </a:ext>
            </a:extLst>
          </p:cNvPr>
          <p:cNvSpPr txBox="1"/>
          <p:nvPr/>
        </p:nvSpPr>
        <p:spPr>
          <a:xfrm>
            <a:off x="3543917" y="5001754"/>
            <a:ext cx="1111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/>
              <a:t>Side view</a:t>
            </a:r>
          </a:p>
        </p:txBody>
      </p:sp>
      <p:cxnSp>
        <p:nvCxnSpPr>
          <p:cNvPr id="18" name="Straight Arrow Connector 25">
            <a:extLst>
              <a:ext uri="{FF2B5EF4-FFF2-40B4-BE49-F238E27FC236}">
                <a16:creationId xmlns:a16="http://schemas.microsoft.com/office/drawing/2014/main" id="{3CE28C9E-45D8-5944-BF4B-A57274EBC894}"/>
              </a:ext>
            </a:extLst>
          </p:cNvPr>
          <p:cNvCxnSpPr>
            <a:cxnSpLocks/>
          </p:cNvCxnSpPr>
          <p:nvPr/>
        </p:nvCxnSpPr>
        <p:spPr>
          <a:xfrm>
            <a:off x="2245051" y="2537837"/>
            <a:ext cx="505168" cy="500555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27">
            <a:extLst>
              <a:ext uri="{FF2B5EF4-FFF2-40B4-BE49-F238E27FC236}">
                <a16:creationId xmlns:a16="http://schemas.microsoft.com/office/drawing/2014/main" id="{02C0D7BF-1101-6A4E-B536-517800FF8CC8}"/>
              </a:ext>
            </a:extLst>
          </p:cNvPr>
          <p:cNvCxnSpPr>
            <a:cxnSpLocks/>
          </p:cNvCxnSpPr>
          <p:nvPr/>
        </p:nvCxnSpPr>
        <p:spPr>
          <a:xfrm flipH="1">
            <a:off x="5030470" y="2578245"/>
            <a:ext cx="150505" cy="316864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31">
            <a:extLst>
              <a:ext uri="{FF2B5EF4-FFF2-40B4-BE49-F238E27FC236}">
                <a16:creationId xmlns:a16="http://schemas.microsoft.com/office/drawing/2014/main" id="{65F17226-816A-004A-AFA1-181B6308A560}"/>
              </a:ext>
            </a:extLst>
          </p:cNvPr>
          <p:cNvSpPr txBox="1"/>
          <p:nvPr/>
        </p:nvSpPr>
        <p:spPr>
          <a:xfrm>
            <a:off x="3110893" y="2222104"/>
            <a:ext cx="115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rapamycin</a:t>
            </a:r>
          </a:p>
        </p:txBody>
      </p:sp>
      <p:grpSp>
        <p:nvGrpSpPr>
          <p:cNvPr id="21" name="Group 39">
            <a:extLst>
              <a:ext uri="{FF2B5EF4-FFF2-40B4-BE49-F238E27FC236}">
                <a16:creationId xmlns:a16="http://schemas.microsoft.com/office/drawing/2014/main" id="{7073D0C5-411E-BD49-A036-D19394DDABCA}"/>
              </a:ext>
            </a:extLst>
          </p:cNvPr>
          <p:cNvGrpSpPr/>
          <p:nvPr/>
        </p:nvGrpSpPr>
        <p:grpSpPr>
          <a:xfrm>
            <a:off x="5805232" y="3591772"/>
            <a:ext cx="624076" cy="546100"/>
            <a:chOff x="7422093" y="4976726"/>
            <a:chExt cx="624076" cy="546100"/>
          </a:xfrm>
        </p:grpSpPr>
        <p:sp>
          <p:nvSpPr>
            <p:cNvPr id="22" name="Curved Down Arrow 37">
              <a:extLst>
                <a:ext uri="{FF2B5EF4-FFF2-40B4-BE49-F238E27FC236}">
                  <a16:creationId xmlns:a16="http://schemas.microsoft.com/office/drawing/2014/main" id="{318336A0-A56E-1B4A-A990-658660345643}"/>
                </a:ext>
              </a:extLst>
            </p:cNvPr>
            <p:cNvSpPr/>
            <p:nvPr/>
          </p:nvSpPr>
          <p:spPr>
            <a:xfrm>
              <a:off x="7514503" y="4976726"/>
              <a:ext cx="381001" cy="546100"/>
            </a:xfrm>
            <a:prstGeom prst="curvedDownArrow">
              <a:avLst>
                <a:gd name="adj1" fmla="val 25000"/>
                <a:gd name="adj2" fmla="val 64815"/>
                <a:gd name="adj3" fmla="val 25000"/>
              </a:avLst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34000">
                  <a:schemeClr val="bg1">
                    <a:lumMod val="85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3" name="Straight Connector 38">
              <a:extLst>
                <a:ext uri="{FF2B5EF4-FFF2-40B4-BE49-F238E27FC236}">
                  <a16:creationId xmlns:a16="http://schemas.microsoft.com/office/drawing/2014/main" id="{86E18B2D-DCD9-7C4A-B5AF-A01B2A34CE56}"/>
                </a:ext>
              </a:extLst>
            </p:cNvPr>
            <p:cNvCxnSpPr/>
            <p:nvPr/>
          </p:nvCxnSpPr>
          <p:spPr>
            <a:xfrm>
              <a:off x="7830169" y="5206942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36">
              <a:extLst>
                <a:ext uri="{FF2B5EF4-FFF2-40B4-BE49-F238E27FC236}">
                  <a16:creationId xmlns:a16="http://schemas.microsoft.com/office/drawing/2014/main" id="{33B227D7-F61F-264B-AC74-214699AD7931}"/>
                </a:ext>
              </a:extLst>
            </p:cNvPr>
            <p:cNvCxnSpPr/>
            <p:nvPr/>
          </p:nvCxnSpPr>
          <p:spPr>
            <a:xfrm>
              <a:off x="7422093" y="5207000"/>
              <a:ext cx="288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4"/>
          <p:cNvSpPr txBox="1"/>
          <p:nvPr/>
        </p:nvSpPr>
        <p:spPr>
          <a:xfrm>
            <a:off x="9754705" y="6361037"/>
            <a:ext cx="22974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J. Am. Chem. Soc., 2005, 127, 4715-4721</a:t>
            </a:r>
          </a:p>
        </p:txBody>
      </p:sp>
      <p:sp>
        <p:nvSpPr>
          <p:cNvPr id="26" name="TextBox 17"/>
          <p:cNvSpPr txBox="1"/>
          <p:nvPr/>
        </p:nvSpPr>
        <p:spPr>
          <a:xfrm>
            <a:off x="9648982" y="6559000"/>
            <a:ext cx="24032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pdb</a:t>
            </a:r>
            <a:r>
              <a:rPr lang="en-US" sz="1000" dirty="0"/>
              <a:t> file: 1FAP, Science, 1996, 273, 239-242</a:t>
            </a:r>
          </a:p>
        </p:txBody>
      </p:sp>
      <p:sp>
        <p:nvSpPr>
          <p:cNvPr id="27" name="TextBox 3"/>
          <p:cNvSpPr txBox="1"/>
          <p:nvPr/>
        </p:nvSpPr>
        <p:spPr>
          <a:xfrm>
            <a:off x="145560" y="6269657"/>
            <a:ext cx="86091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/>
              <a:t>Dr. </a:t>
            </a:r>
            <a:r>
              <a:rPr lang="en-US" sz="2400" dirty="0" err="1"/>
              <a:t>Dorota</a:t>
            </a:r>
            <a:r>
              <a:rPr lang="en-US" sz="2400" dirty="0"/>
              <a:t> </a:t>
            </a:r>
            <a:r>
              <a:rPr lang="en-US" sz="2400" dirty="0" err="1"/>
              <a:t>Kostrz</a:t>
            </a:r>
            <a:r>
              <a:rPr lang="en-US" sz="2400" dirty="0"/>
              <a:t> (Gosse + </a:t>
            </a:r>
            <a:r>
              <a:rPr lang="en-US" sz="2400" dirty="0" err="1"/>
              <a:t>Strick</a:t>
            </a:r>
            <a:r>
              <a:rPr lang="en-US" sz="2400" dirty="0"/>
              <a:t> lab)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864576" y="5290778"/>
            <a:ext cx="3917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[</a:t>
            </a:r>
            <a:r>
              <a:rPr lang="en-US" sz="2800" dirty="0">
                <a:solidFill>
                  <a:schemeClr val="accent2"/>
                </a:solidFill>
              </a:rPr>
              <a:t>FKBP12</a:t>
            </a:r>
            <a:r>
              <a:rPr lang="en-US" sz="2800" dirty="0"/>
              <a:t>∙</a:t>
            </a:r>
            <a:r>
              <a:rPr lang="en-US" sz="2800" dirty="0">
                <a:solidFill>
                  <a:srgbClr val="008E40"/>
                </a:solidFill>
              </a:rPr>
              <a:t>rapamycin</a:t>
            </a:r>
            <a:r>
              <a:rPr lang="en-US" sz="2800" dirty="0"/>
              <a:t>] ∙ </a:t>
            </a:r>
            <a:r>
              <a:rPr lang="en-US" sz="2800" dirty="0">
                <a:solidFill>
                  <a:srgbClr val="CC00CC"/>
                </a:solidFill>
              </a:rPr>
              <a:t>FRB</a:t>
            </a:r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C0D0639D-C6B1-F44C-8FD3-3FAD4F95C9C7}"/>
              </a:ext>
            </a:extLst>
          </p:cNvPr>
          <p:cNvSpPr txBox="1"/>
          <p:nvPr/>
        </p:nvSpPr>
        <p:spPr>
          <a:xfrm>
            <a:off x="1470795" y="251805"/>
            <a:ext cx="9330555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Inhibition par la </a:t>
            </a:r>
            <a:r>
              <a:rPr lang="en-US" sz="3600" dirty="0" err="1"/>
              <a:t>rampamycine</a:t>
            </a:r>
            <a:r>
              <a:rPr lang="en-US" sz="3600" dirty="0"/>
              <a:t> de la </a:t>
            </a:r>
            <a:r>
              <a:rPr lang="en-US" sz="3600" dirty="0" err="1"/>
              <a:t>signalisation</a:t>
            </a:r>
            <a:r>
              <a:rPr lang="en-US" sz="3600" dirty="0"/>
              <a:t> </a:t>
            </a:r>
            <a:r>
              <a:rPr lang="en-US" sz="3600" dirty="0" err="1"/>
              <a:t>mTOR</a:t>
            </a:r>
            <a:endParaRPr lang="en-US" sz="3600" baseline="-25000" dirty="0"/>
          </a:p>
        </p:txBody>
      </p:sp>
    </p:spTree>
    <p:extLst>
      <p:ext uri="{BB962C8B-B14F-4D97-AF65-F5344CB8AC3E}">
        <p14:creationId xmlns:p14="http://schemas.microsoft.com/office/powerpoint/2010/main" val="1525973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083646-3981-CA47-A3FA-C0EFAE870173}"/>
                  </a:ext>
                </a:extLst>
              </p:cNvPr>
              <p:cNvSpPr txBox="1"/>
              <p:nvPr/>
            </p:nvSpPr>
            <p:spPr>
              <a:xfrm>
                <a:off x="8658881" y="4282839"/>
                <a:ext cx="2603096" cy="647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 </a:t>
                </a:r>
                <a:r>
                  <a:rPr lang="en-US" sz="1200" i="1" dirty="0"/>
                  <a:t>k</a:t>
                </a:r>
                <a:r>
                  <a:rPr lang="en-US" sz="1200" i="1" baseline="-25000" dirty="0"/>
                  <a:t>A</a:t>
                </a:r>
                <a:r>
                  <a:rPr lang="en-US" sz="1200" dirty="0"/>
                  <a:t> = (1.9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pl-PL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/>
                  <a:t>0.18)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200" dirty="0"/>
                  <a:t>10</a:t>
                </a:r>
                <a:r>
                  <a:rPr lang="en-US" sz="1200" baseline="30000" dirty="0"/>
                  <a:t>6</a:t>
                </a:r>
                <a:r>
                  <a:rPr lang="en-US" sz="1200" dirty="0"/>
                  <a:t> M</a:t>
                </a:r>
                <a:r>
                  <a:rPr lang="en-US" sz="1200" baseline="30000" dirty="0"/>
                  <a:t>-1</a:t>
                </a:r>
                <a:r>
                  <a:rPr lang="en-US" sz="1200" dirty="0"/>
                  <a:t>s</a:t>
                </a:r>
                <a:r>
                  <a:rPr lang="en-US" sz="1200" baseline="30000" dirty="0"/>
                  <a:t>-1</a:t>
                </a:r>
              </a:p>
              <a:p>
                <a:pPr algn="ctr"/>
                <a:endParaRPr lang="en-US" sz="1200" dirty="0"/>
              </a:p>
              <a:p>
                <a:pPr algn="ctr"/>
                <a:r>
                  <a:rPr lang="en-US" sz="1200" dirty="0"/>
                  <a:t> </a:t>
                </a:r>
                <a:r>
                  <a:rPr lang="en-US" sz="1200" i="1" dirty="0" err="1"/>
                  <a:t>k</a:t>
                </a:r>
                <a:r>
                  <a:rPr lang="en-US" sz="1200" i="1" baseline="-25000" dirty="0" err="1"/>
                  <a:t>D</a:t>
                </a:r>
                <a:r>
                  <a:rPr lang="en-US" sz="1200" dirty="0"/>
                  <a:t> = (1/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pl-PL" sz="1200" i="1">
                            <a:latin typeface="Cambria Math" panose="02040503050406030204" pitchFamily="18" charset="0"/>
                          </a:rPr>
                          <m:t>𝑎𝑐𝑡𝑖𝑣𝑒</m:t>
                        </m:r>
                      </m:sub>
                      <m:sup>
                        <m:r>
                          <a:rPr lang="pl-PL" sz="1200" i="1">
                            <a:latin typeface="Cambria Math" panose="02040503050406030204" pitchFamily="18" charset="0"/>
                          </a:rPr>
                          <m:t>𝑐𝑜𝑟𝑟</m:t>
                        </m:r>
                      </m:sup>
                    </m:sSubSup>
                    <m:r>
                      <a:rPr lang="pl-PL" sz="1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200" dirty="0"/>
                  <a:t> = (5.3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pl-PL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/>
                  <a:t>0.57)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200" dirty="0"/>
                  <a:t>10</a:t>
                </a:r>
                <a:r>
                  <a:rPr lang="en-US" sz="1200" baseline="30000" dirty="0"/>
                  <a:t>-4</a:t>
                </a:r>
                <a:r>
                  <a:rPr lang="en-US" sz="1200" dirty="0"/>
                  <a:t> s</a:t>
                </a:r>
                <a:r>
                  <a:rPr lang="en-US" sz="1200" baseline="30000" dirty="0"/>
                  <a:t>-1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6083646-3981-CA47-A3FA-C0EFAE870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8881" y="4282839"/>
                <a:ext cx="2603096" cy="647100"/>
              </a:xfrm>
              <a:prstGeom prst="rect">
                <a:avLst/>
              </a:prstGeom>
              <a:blipFill rotWithShape="0">
                <a:blip r:embed="rId2"/>
                <a:stretch>
                  <a:fillRect t="-943"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own Arrow 11">
            <a:extLst>
              <a:ext uri="{FF2B5EF4-FFF2-40B4-BE49-F238E27FC236}">
                <a16:creationId xmlns:a16="http://schemas.microsoft.com/office/drawing/2014/main" id="{4060B1CF-879C-8645-B52D-4FFDBA64715A}"/>
              </a:ext>
            </a:extLst>
          </p:cNvPr>
          <p:cNvSpPr>
            <a:spLocks noChangeAspect="1"/>
          </p:cNvSpPr>
          <p:nvPr/>
        </p:nvSpPr>
        <p:spPr>
          <a:xfrm>
            <a:off x="9677372" y="5000277"/>
            <a:ext cx="412808" cy="360000"/>
          </a:xfrm>
          <a:prstGeom prst="downArrow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5E7DD1C-686E-DD40-B2A4-39165CB2F399}"/>
                  </a:ext>
                </a:extLst>
              </p:cNvPr>
              <p:cNvSpPr txBox="1"/>
              <p:nvPr/>
            </p:nvSpPr>
            <p:spPr>
              <a:xfrm>
                <a:off x="9117359" y="5434868"/>
                <a:ext cx="154374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 K</a:t>
                </a:r>
                <a:r>
                  <a:rPr lang="en-US" sz="1200" b="1" baseline="-25000" dirty="0"/>
                  <a:t>D</a:t>
                </a:r>
                <a:r>
                  <a:rPr lang="en-US" sz="1200" b="1" dirty="0"/>
                  <a:t> = 0.28 </a:t>
                </a:r>
                <a14:m>
                  <m:oMath xmlns:m="http://schemas.openxmlformats.org/officeDocument/2006/math">
                    <m:r>
                      <a:rPr lang="en-US" sz="1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pl-PL" sz="1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b="1" dirty="0"/>
                  <a:t>0.04 </a:t>
                </a:r>
                <a:r>
                  <a:rPr lang="en-US" sz="1200" b="1" dirty="0" err="1"/>
                  <a:t>nM</a:t>
                </a:r>
                <a:endParaRPr lang="en-US" sz="1200" b="1" baseline="30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5E7DD1C-686E-DD40-B2A4-39165CB2F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7359" y="5434868"/>
                <a:ext cx="1543747" cy="276999"/>
              </a:xfrm>
              <a:prstGeom prst="rect">
                <a:avLst/>
              </a:prstGeom>
              <a:blipFill rotWithShape="0">
                <a:blip r:embed="rId3"/>
                <a:stretch>
                  <a:fillRect t="-222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AF969D53-D799-904E-8B0C-1B03CF455D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06" t="38523" r="94" b="26724"/>
          <a:stretch/>
        </p:blipFill>
        <p:spPr>
          <a:xfrm>
            <a:off x="2539332" y="1090142"/>
            <a:ext cx="9652667" cy="273152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DEF4C04-CB51-8043-8606-8EE7F5FC37E9}"/>
              </a:ext>
            </a:extLst>
          </p:cNvPr>
          <p:cNvSpPr/>
          <p:nvPr/>
        </p:nvSpPr>
        <p:spPr>
          <a:xfrm>
            <a:off x="6473428" y="3687113"/>
            <a:ext cx="1591944" cy="394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0BAF757-F655-2F4D-A889-C5707A6B14CF}"/>
              </a:ext>
            </a:extLst>
          </p:cNvPr>
          <p:cNvSpPr/>
          <p:nvPr/>
        </p:nvSpPr>
        <p:spPr>
          <a:xfrm>
            <a:off x="4527521" y="3687113"/>
            <a:ext cx="1591944" cy="394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BCA17A9-4964-0341-8639-12BF871E1EEC}"/>
              </a:ext>
            </a:extLst>
          </p:cNvPr>
          <p:cNvSpPr/>
          <p:nvPr/>
        </p:nvSpPr>
        <p:spPr>
          <a:xfrm>
            <a:off x="4995081" y="1391168"/>
            <a:ext cx="1802761" cy="622660"/>
          </a:xfrm>
          <a:prstGeom prst="rect">
            <a:avLst/>
          </a:prstGeom>
          <a:noFill/>
          <a:ln w="28575">
            <a:solidFill>
              <a:srgbClr val="F7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DE0D7D2-E446-D24E-BE22-0C92C4F9D932}"/>
              </a:ext>
            </a:extLst>
          </p:cNvPr>
          <p:cNvSpPr/>
          <p:nvPr/>
        </p:nvSpPr>
        <p:spPr>
          <a:xfrm>
            <a:off x="3670344" y="2657920"/>
            <a:ext cx="1611340" cy="465689"/>
          </a:xfrm>
          <a:prstGeom prst="rect">
            <a:avLst/>
          </a:prstGeom>
          <a:noFill/>
          <a:ln w="28575">
            <a:solidFill>
              <a:srgbClr val="F700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A525295-DEE5-AA4F-86B5-2F3B43E67EBF}"/>
              </a:ext>
            </a:extLst>
          </p:cNvPr>
          <p:cNvSpPr/>
          <p:nvPr/>
        </p:nvSpPr>
        <p:spPr>
          <a:xfrm>
            <a:off x="6237027" y="2548675"/>
            <a:ext cx="873863" cy="5749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re 1"/>
          <p:cNvSpPr>
            <a:spLocks noGrp="1"/>
          </p:cNvSpPr>
          <p:nvPr>
            <p:ph type="title"/>
          </p:nvPr>
        </p:nvSpPr>
        <p:spPr>
          <a:xfrm>
            <a:off x="1359458" y="182426"/>
            <a:ext cx="9212469" cy="744910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3600" dirty="0" err="1"/>
              <a:t>Analyse</a:t>
            </a:r>
            <a:r>
              <a:rPr lang="en-US" altLang="en-US" sz="3600" dirty="0"/>
              <a:t> de </a:t>
            </a:r>
            <a:r>
              <a:rPr lang="en-US" altLang="en-US" sz="3600" dirty="0" err="1"/>
              <a:t>l’interaction</a:t>
            </a:r>
            <a:r>
              <a:rPr lang="en-US" altLang="en-US" sz="3600" dirty="0"/>
              <a:t> FKBP12-rapamycine-FRB</a:t>
            </a:r>
          </a:p>
        </p:txBody>
      </p:sp>
      <p:sp>
        <p:nvSpPr>
          <p:cNvPr id="25" name="TextBox 26">
            <a:extLst>
              <a:ext uri="{FF2B5EF4-FFF2-40B4-BE49-F238E27FC236}">
                <a16:creationId xmlns:a16="http://schemas.microsoft.com/office/drawing/2014/main" id="{2FC60D0F-910E-4A4B-AE55-B8A7E1A3E248}"/>
              </a:ext>
            </a:extLst>
          </p:cNvPr>
          <p:cNvSpPr txBox="1"/>
          <p:nvPr/>
        </p:nvSpPr>
        <p:spPr>
          <a:xfrm>
            <a:off x="-64029" y="6519446"/>
            <a:ext cx="3977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D. </a:t>
            </a:r>
            <a:r>
              <a:rPr lang="en-US" sz="1600" dirty="0" err="1"/>
              <a:t>Kostrz</a:t>
            </a:r>
            <a:r>
              <a:rPr lang="en-US" sz="1600" dirty="0"/>
              <a:t> </a:t>
            </a:r>
            <a:r>
              <a:rPr lang="en-US" sz="1600" i="1" dirty="0"/>
              <a:t>et al</a:t>
            </a:r>
            <a:r>
              <a:rPr lang="en-US" sz="1600" dirty="0"/>
              <a:t>., </a:t>
            </a:r>
            <a:r>
              <a:rPr lang="en-US" sz="1600" b="1" dirty="0"/>
              <a:t>Nature Nanotechnology </a:t>
            </a:r>
            <a:r>
              <a:rPr lang="en-US" sz="1600" dirty="0"/>
              <a:t>2019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24" y="1793062"/>
            <a:ext cx="2044068" cy="1461356"/>
          </a:xfrm>
          <a:prstGeom prst="rect">
            <a:avLst/>
          </a:prstGeom>
        </p:spPr>
      </p:pic>
      <p:cxnSp>
        <p:nvCxnSpPr>
          <p:cNvPr id="16" name="Connecteur droit 15"/>
          <p:cNvCxnSpPr/>
          <p:nvPr/>
        </p:nvCxnSpPr>
        <p:spPr>
          <a:xfrm>
            <a:off x="796900" y="2089224"/>
            <a:ext cx="5599720" cy="283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796900" y="2336480"/>
            <a:ext cx="5599720" cy="283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5BCA17A9-4964-0341-8639-12BF871E1EEC}"/>
              </a:ext>
            </a:extLst>
          </p:cNvPr>
          <p:cNvSpPr/>
          <p:nvPr/>
        </p:nvSpPr>
        <p:spPr>
          <a:xfrm>
            <a:off x="495264" y="1683012"/>
            <a:ext cx="657375" cy="1752483"/>
          </a:xfrm>
          <a:prstGeom prst="rect">
            <a:avLst/>
          </a:prstGeom>
          <a:noFill/>
          <a:ln w="12700">
            <a:solidFill>
              <a:srgbClr val="F7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DE0D7D2-E446-D24E-BE22-0C92C4F9D932}"/>
              </a:ext>
            </a:extLst>
          </p:cNvPr>
          <p:cNvSpPr/>
          <p:nvPr/>
        </p:nvSpPr>
        <p:spPr>
          <a:xfrm>
            <a:off x="1204412" y="1693275"/>
            <a:ext cx="1208925" cy="1742219"/>
          </a:xfrm>
          <a:prstGeom prst="rect">
            <a:avLst/>
          </a:prstGeom>
          <a:noFill/>
          <a:ln w="12700">
            <a:solidFill>
              <a:srgbClr val="F700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525295-DEE5-AA4F-86B5-2F3B43E67EBF}"/>
              </a:ext>
            </a:extLst>
          </p:cNvPr>
          <p:cNvSpPr/>
          <p:nvPr/>
        </p:nvSpPr>
        <p:spPr>
          <a:xfrm>
            <a:off x="1710600" y="1808539"/>
            <a:ext cx="646828" cy="15662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473405" y="1312657"/>
                <a:ext cx="19277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𝛥</m:t>
                    </m:r>
                  </m:oMath>
                </a14:m>
                <a:r>
                  <a:rPr lang="en-US" i="1" dirty="0">
                    <a:solidFill>
                      <a:schemeClr val="accent2">
                        <a:lumMod val="75000"/>
                      </a:schemeClr>
                    </a:solidFill>
                  </a:rPr>
                  <a:t>t</a:t>
                </a:r>
                <a:r>
                  <a:rPr lang="en-US" i="1" baseline="-25000" dirty="0">
                    <a:solidFill>
                      <a:schemeClr val="accent2">
                        <a:lumMod val="75000"/>
                      </a:schemeClr>
                    </a:solidFill>
                  </a:rPr>
                  <a:t>idle</a:t>
                </a:r>
                <a:r>
                  <a:rPr lang="en-US" i="1" baseline="-25000" dirty="0">
                    <a:solidFill>
                      <a:srgbClr val="CC00CC"/>
                    </a:solidFill>
                  </a:rPr>
                  <a:t> </a:t>
                </a:r>
                <a:r>
                  <a:rPr lang="en-US" i="1" dirty="0">
                    <a:solidFill>
                      <a:srgbClr val="CC00CC"/>
                    </a:solidFill>
                  </a:rPr>
                  <a:t>    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CC00CC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l-GR" i="1" smtClean="0">
                        <a:solidFill>
                          <a:srgbClr val="CC00CC"/>
                        </a:solidFill>
                        <a:latin typeface="Cambria Math" panose="02040503050406030204" pitchFamily="18" charset="0"/>
                      </a:rPr>
                      <m:t>𝛥</m:t>
                    </m:r>
                  </m:oMath>
                </a14:m>
                <a:r>
                  <a:rPr lang="en-US" i="1" dirty="0">
                    <a:solidFill>
                      <a:srgbClr val="CC00CC"/>
                    </a:solidFill>
                  </a:rPr>
                  <a:t>t</a:t>
                </a:r>
                <a:r>
                  <a:rPr lang="en-US" i="1" baseline="-25000" dirty="0">
                    <a:solidFill>
                      <a:srgbClr val="CC00CC"/>
                    </a:solidFill>
                  </a:rPr>
                  <a:t>active</a:t>
                </a:r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05" y="1312657"/>
                <a:ext cx="1927752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786439" y="1775401"/>
                <a:ext cx="404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𝛥</m:t>
                    </m:r>
                  </m:oMath>
                </a14:m>
                <a:r>
                  <a:rPr lang="en-US" i="1" dirty="0">
                    <a:solidFill>
                      <a:srgbClr val="FF0000"/>
                    </a:solidFill>
                  </a:rPr>
                  <a:t>t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439" y="1775401"/>
                <a:ext cx="404919" cy="369332"/>
              </a:xfrm>
              <a:prstGeom prst="rect">
                <a:avLst/>
              </a:prstGeom>
              <a:blipFill rotWithShape="0">
                <a:blip r:embed="rId7"/>
                <a:stretch>
                  <a:fillRect t="-8197" r="-136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Picture 9">
            <a:extLst>
              <a:ext uri="{FF2B5EF4-FFF2-40B4-BE49-F238E27FC236}">
                <a16:creationId xmlns:a16="http://schemas.microsoft.com/office/drawing/2014/main" id="{57B575E0-25D2-9643-9D9A-FF0E811CC9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840" t="49729" r="22147" b="284"/>
          <a:stretch/>
        </p:blipFill>
        <p:spPr>
          <a:xfrm>
            <a:off x="4593583" y="3981056"/>
            <a:ext cx="1892544" cy="2152218"/>
          </a:xfrm>
          <a:prstGeom prst="rect">
            <a:avLst/>
          </a:prstGeom>
        </p:spPr>
      </p:pic>
      <p:grpSp>
        <p:nvGrpSpPr>
          <p:cNvPr id="50" name="Group 2">
            <a:extLst>
              <a:ext uri="{FF2B5EF4-FFF2-40B4-BE49-F238E27FC236}">
                <a16:creationId xmlns:a16="http://schemas.microsoft.com/office/drawing/2014/main" id="{FCA9758B-E70C-5B49-B8EB-C4719D19A72D}"/>
              </a:ext>
            </a:extLst>
          </p:cNvPr>
          <p:cNvGrpSpPr/>
          <p:nvPr/>
        </p:nvGrpSpPr>
        <p:grpSpPr>
          <a:xfrm>
            <a:off x="2407218" y="3900815"/>
            <a:ext cx="2030418" cy="2172194"/>
            <a:chOff x="422259" y="4297716"/>
            <a:chExt cx="2030418" cy="2172194"/>
          </a:xfrm>
        </p:grpSpPr>
        <p:pic>
          <p:nvPicPr>
            <p:cNvPr id="51" name="Picture 7">
              <a:extLst>
                <a:ext uri="{FF2B5EF4-FFF2-40B4-BE49-F238E27FC236}">
                  <a16:creationId xmlns:a16="http://schemas.microsoft.com/office/drawing/2014/main" id="{489D8260-E6F7-384A-9BC4-06BF342C0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0206" t="6" r="-219" b="51732"/>
            <a:stretch/>
          </p:blipFill>
          <p:spPr>
            <a:xfrm>
              <a:off x="597233" y="4391963"/>
              <a:ext cx="1855444" cy="2077947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424CA1-9227-F846-A5E7-44234B98BC5E}"/>
                </a:ext>
              </a:extLst>
            </p:cNvPr>
            <p:cNvSpPr/>
            <p:nvPr/>
          </p:nvSpPr>
          <p:spPr>
            <a:xfrm>
              <a:off x="422259" y="4297716"/>
              <a:ext cx="298177" cy="5063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3">
            <a:extLst>
              <a:ext uri="{FF2B5EF4-FFF2-40B4-BE49-F238E27FC236}">
                <a16:creationId xmlns:a16="http://schemas.microsoft.com/office/drawing/2014/main" id="{D8BA7123-F6CD-314C-BF6D-150CA0264A36}"/>
              </a:ext>
            </a:extLst>
          </p:cNvPr>
          <p:cNvGrpSpPr/>
          <p:nvPr/>
        </p:nvGrpSpPr>
        <p:grpSpPr>
          <a:xfrm>
            <a:off x="6550716" y="4029788"/>
            <a:ext cx="2102941" cy="2077947"/>
            <a:chOff x="4334256" y="4426688"/>
            <a:chExt cx="2102941" cy="2077947"/>
          </a:xfrm>
        </p:grpSpPr>
        <p:pic>
          <p:nvPicPr>
            <p:cNvPr id="54" name="Picture 8">
              <a:extLst>
                <a:ext uri="{FF2B5EF4-FFF2-40B4-BE49-F238E27FC236}">
                  <a16:creationId xmlns:a16="http://schemas.microsoft.com/office/drawing/2014/main" id="{F97BCD0E-9634-814D-8CBD-A3B67F4DB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5" t="6" r="46989" b="51732"/>
            <a:stretch/>
          </p:blipFill>
          <p:spPr>
            <a:xfrm>
              <a:off x="4334256" y="4426688"/>
              <a:ext cx="1966853" cy="2077947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8F8B9BF-D6AB-C045-B3A6-4614C78821E2}"/>
                </a:ext>
              </a:extLst>
            </p:cNvPr>
            <p:cNvSpPr/>
            <p:nvPr/>
          </p:nvSpPr>
          <p:spPr>
            <a:xfrm>
              <a:off x="6139020" y="5212464"/>
              <a:ext cx="298177" cy="5063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2705395" y="3840162"/>
            <a:ext cx="6275059" cy="547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40">
                <a:extLst>
                  <a:ext uri="{FF2B5EF4-FFF2-40B4-BE49-F238E27FC236}">
                    <a16:creationId xmlns:a16="http://schemas.microsoft.com/office/drawing/2014/main" id="{6944B15A-7CED-0E48-A0F2-11249516D449}"/>
                  </a:ext>
                </a:extLst>
              </p:cNvPr>
              <p:cNvSpPr txBox="1"/>
              <p:nvPr/>
            </p:nvSpPr>
            <p:spPr>
              <a:xfrm>
                <a:off x="2782869" y="3788625"/>
                <a:ext cx="1855445" cy="6001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1/&lt;</a:t>
                </a:r>
                <a14:m>
                  <m:oMath xmlns:m="http://schemas.openxmlformats.org/officeDocument/2006/math">
                    <m:r>
                      <a:rPr lang="el-GR" sz="1100" i="1">
                        <a:latin typeface="Cambria Math" panose="02040503050406030204" pitchFamily="18" charset="0"/>
                      </a:rPr>
                      <m:t>𝛥</m:t>
                    </m:r>
                  </m:oMath>
                </a14:m>
                <a:r>
                  <a:rPr lang="en-US" sz="11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t&gt;</a:t>
                </a:r>
                <a:r>
                  <a:rPr lang="en-US" sz="1100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  <a:p>
                <a:pPr algn="ctr"/>
                <a:r>
                  <a:rPr lang="en-US" sz="11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independent</a:t>
                </a:r>
                <a:r>
                  <a:rPr lang="en-US" sz="11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of [</a:t>
                </a:r>
                <a:r>
                  <a:rPr lang="en-US" sz="11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rapamycin</a:t>
                </a:r>
                <a:r>
                  <a:rPr lang="en-US" sz="11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</a:p>
            </p:txBody>
          </p:sp>
        </mc:Choice>
        <mc:Fallback xmlns="">
          <p:sp>
            <p:nvSpPr>
              <p:cNvPr id="56" name="TextBox 4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944B15A-7CED-0E48-A0F2-11249516D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869" y="3788625"/>
                <a:ext cx="1855445" cy="600164"/>
              </a:xfrm>
              <a:prstGeom prst="rect">
                <a:avLst/>
              </a:prstGeom>
              <a:blipFill rotWithShape="0">
                <a:blip r:embed="rId9"/>
                <a:stretch>
                  <a:fillRect t="-1010" b="-5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42">
                <a:extLst>
                  <a:ext uri="{FF2B5EF4-FFF2-40B4-BE49-F238E27FC236}">
                    <a16:creationId xmlns:a16="http://schemas.microsoft.com/office/drawing/2014/main" id="{B463E45B-2A4E-BF44-BCF1-F7B7E8DBDDA9}"/>
                  </a:ext>
                </a:extLst>
              </p:cNvPr>
              <p:cNvSpPr txBox="1"/>
              <p:nvPr/>
            </p:nvSpPr>
            <p:spPr>
              <a:xfrm>
                <a:off x="6708052" y="3820614"/>
                <a:ext cx="1966852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1/&lt;</a:t>
                </a:r>
                <a14:m>
                  <m:oMath xmlns:m="http://schemas.openxmlformats.org/officeDocument/2006/math">
                    <m:r>
                      <a:rPr lang="el-GR" sz="1100" i="1">
                        <a:latin typeface="Cambria Math" panose="02040503050406030204" pitchFamily="18" charset="0"/>
                      </a:rPr>
                      <m:t>𝛥</m:t>
                    </m:r>
                  </m:oMath>
                </a14:m>
                <a:r>
                  <a:rPr lang="en-US" sz="11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1100" i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idle</a:t>
                </a:r>
                <a:r>
                  <a:rPr lang="en-US" sz="11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&gt; </a:t>
                </a:r>
              </a:p>
              <a:p>
                <a:pPr algn="ctr"/>
                <a:r>
                  <a:rPr lang="en-US" sz="1100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proportional to 1/[rapamycin]</a:t>
                </a:r>
              </a:p>
            </p:txBody>
          </p:sp>
        </mc:Choice>
        <mc:Fallback xmlns="">
          <p:sp>
            <p:nvSpPr>
              <p:cNvPr id="57" name="TextBox 4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463E45B-2A4E-BF44-BCF1-F7B7E8DBD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8052" y="3820614"/>
                <a:ext cx="1966852" cy="430887"/>
              </a:xfrm>
              <a:prstGeom prst="rect">
                <a:avLst/>
              </a:prstGeom>
              <a:blipFill rotWithShape="0">
                <a:blip r:embed="rId10"/>
                <a:stretch>
                  <a:fillRect t="-1429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41">
                <a:extLst>
                  <a:ext uri="{FF2B5EF4-FFF2-40B4-BE49-F238E27FC236}">
                    <a16:creationId xmlns:a16="http://schemas.microsoft.com/office/drawing/2014/main" id="{0213701C-3626-244D-8053-9C1224549589}"/>
                  </a:ext>
                </a:extLst>
              </p:cNvPr>
              <p:cNvSpPr txBox="1"/>
              <p:nvPr/>
            </p:nvSpPr>
            <p:spPr>
              <a:xfrm>
                <a:off x="4815903" y="3802012"/>
                <a:ext cx="1629549" cy="6006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1/&lt;</a:t>
                </a:r>
                <a14:m>
                  <m:oMath xmlns:m="http://schemas.openxmlformats.org/officeDocument/2006/math">
                    <m:r>
                      <a:rPr lang="el-GR" sz="1100" i="1">
                        <a:latin typeface="Cambria Math" panose="02040503050406030204" pitchFamily="18" charset="0"/>
                      </a:rPr>
                      <m:t>𝛥</m:t>
                    </m:r>
                  </m:oMath>
                </a14:m>
                <a:r>
                  <a:rPr lang="en-US" sz="11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11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active_corr</a:t>
                </a:r>
                <a:r>
                  <a:rPr lang="en-US" sz="11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&gt;</a:t>
                </a:r>
              </a:p>
              <a:p>
                <a:pPr algn="ctr"/>
                <a:r>
                  <a:rPr lang="en-US" sz="1100" dirty="0">
                    <a:solidFill>
                      <a:srgbClr val="F700D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independent of [rapamycin]</a:t>
                </a:r>
              </a:p>
            </p:txBody>
          </p:sp>
        </mc:Choice>
        <mc:Fallback xmlns="">
          <p:sp>
            <p:nvSpPr>
              <p:cNvPr id="58" name="TextBox 4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213701C-3626-244D-8053-9C1224549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903" y="3802012"/>
                <a:ext cx="1629549" cy="600677"/>
              </a:xfrm>
              <a:prstGeom prst="rect">
                <a:avLst/>
              </a:prstGeom>
              <a:blipFill rotWithShape="0">
                <a:blip r:embed="rId11"/>
                <a:stretch>
                  <a:fillRect t="-1020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5630677" y="1539763"/>
            <a:ext cx="515004" cy="289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5C3885A-C656-A249-8419-158CA26551A4}"/>
                  </a:ext>
                </a:extLst>
              </p:cNvPr>
              <p:cNvSpPr/>
              <p:nvPr/>
            </p:nvSpPr>
            <p:spPr>
              <a:xfrm flipH="1">
                <a:off x="5534808" y="1497323"/>
                <a:ext cx="723306" cy="35012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l-GR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𝛥</m:t>
                    </m:r>
                  </m:oMath>
                </a14:m>
                <a:r>
                  <a:rPr lang="en-US" i="1" dirty="0">
                    <a:solidFill>
                      <a:schemeClr val="accent2">
                        <a:lumMod val="75000"/>
                      </a:schemeClr>
                    </a:solidFill>
                  </a:rPr>
                  <a:t>t</a:t>
                </a:r>
                <a:r>
                  <a:rPr lang="en-US" i="1" baseline="-25000" dirty="0">
                    <a:solidFill>
                      <a:schemeClr val="accent2">
                        <a:lumMod val="75000"/>
                      </a:schemeClr>
                    </a:solidFill>
                  </a:rPr>
                  <a:t>idle</a:t>
                </a:r>
                <a:endParaRPr lang="en-US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5C3885A-C656-A249-8419-158CA26551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534808" y="1497323"/>
                <a:ext cx="723306" cy="350128"/>
              </a:xfrm>
              <a:prstGeom prst="rect">
                <a:avLst/>
              </a:prstGeom>
              <a:blipFill rotWithShape="0">
                <a:blip r:embed="rId12"/>
                <a:stretch>
                  <a:fillRect t="-12281" b="-298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Rectangle 59"/>
          <p:cNvSpPr/>
          <p:nvPr/>
        </p:nvSpPr>
        <p:spPr>
          <a:xfrm>
            <a:off x="4167963" y="2746259"/>
            <a:ext cx="714270" cy="289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5C3885A-C656-A249-8419-158CA26551A4}"/>
                  </a:ext>
                </a:extLst>
              </p:cNvPr>
              <p:cNvSpPr/>
              <p:nvPr/>
            </p:nvSpPr>
            <p:spPr>
              <a:xfrm flipH="1">
                <a:off x="4077177" y="2702751"/>
                <a:ext cx="773157" cy="35012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l-GR" i="1" smtClean="0">
                        <a:solidFill>
                          <a:srgbClr val="CC00CC"/>
                        </a:solidFill>
                        <a:latin typeface="Cambria Math" panose="02040503050406030204" pitchFamily="18" charset="0"/>
                      </a:rPr>
                      <m:t>𝛥</m:t>
                    </m:r>
                  </m:oMath>
                </a14:m>
                <a:r>
                  <a:rPr lang="en-US" i="1" dirty="0">
                    <a:solidFill>
                      <a:srgbClr val="CC00CC"/>
                    </a:solidFill>
                  </a:rPr>
                  <a:t>t</a:t>
                </a:r>
                <a:r>
                  <a:rPr lang="en-US" i="1" baseline="-25000" dirty="0">
                    <a:solidFill>
                      <a:srgbClr val="CC00CC"/>
                    </a:solidFill>
                  </a:rPr>
                  <a:t>active</a:t>
                </a:r>
                <a:endParaRPr lang="en-US" dirty="0">
                  <a:solidFill>
                    <a:srgbClr val="CC00CC"/>
                  </a:solidFill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5C3885A-C656-A249-8419-158CA26551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077177" y="2702751"/>
                <a:ext cx="773157" cy="350128"/>
              </a:xfrm>
              <a:prstGeom prst="rect">
                <a:avLst/>
              </a:prstGeom>
              <a:blipFill rotWithShape="0">
                <a:blip r:embed="rId13"/>
                <a:stretch>
                  <a:fillRect t="-10345" b="-293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17858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2940" y="169511"/>
            <a:ext cx="9898380" cy="1982875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en-US" dirty="0"/>
              <a:t>Extension à la </a:t>
            </a:r>
            <a:r>
              <a:rPr lang="en-US" dirty="0" err="1"/>
              <a:t>neuropharmacologie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Interactions entre le </a:t>
            </a:r>
            <a:r>
              <a:rPr lang="en-US" dirty="0" err="1"/>
              <a:t>récepteur</a:t>
            </a:r>
            <a:r>
              <a:rPr lang="en-US" dirty="0"/>
              <a:t> </a:t>
            </a:r>
            <a:r>
              <a:rPr lang="en-US" dirty="0" err="1"/>
              <a:t>inhibiteur</a:t>
            </a:r>
            <a:r>
              <a:rPr lang="en-US" dirty="0"/>
              <a:t> de la glycine et la </a:t>
            </a:r>
            <a:r>
              <a:rPr lang="en-US" dirty="0" err="1"/>
              <a:t>gephyrine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5D37DD-25E8-304B-A8D2-7F1F101C562F}"/>
              </a:ext>
            </a:extLst>
          </p:cNvPr>
          <p:cNvSpPr txBox="1"/>
          <p:nvPr/>
        </p:nvSpPr>
        <p:spPr>
          <a:xfrm>
            <a:off x="1427480" y="2249566"/>
            <a:ext cx="8369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Dans</a:t>
            </a:r>
            <a:r>
              <a:rPr lang="en-US" dirty="0"/>
              <a:t> la </a:t>
            </a:r>
            <a:r>
              <a:rPr lang="en-US" dirty="0" err="1"/>
              <a:t>densité</a:t>
            </a:r>
            <a:r>
              <a:rPr lang="en-US" dirty="0"/>
              <a:t> post-</a:t>
            </a:r>
            <a:r>
              <a:rPr lang="en-US" dirty="0" err="1"/>
              <a:t>synaptique</a:t>
            </a:r>
            <a:r>
              <a:rPr lang="en-US" dirty="0"/>
              <a:t> la boucle </a:t>
            </a:r>
            <a:r>
              <a:rPr lang="en-US" dirty="0" err="1"/>
              <a:t>cytosolique</a:t>
            </a:r>
            <a:r>
              <a:rPr lang="en-US" dirty="0"/>
              <a:t> des </a:t>
            </a:r>
            <a:r>
              <a:rPr lang="en-US" dirty="0" err="1"/>
              <a:t>récepteurs</a:t>
            </a:r>
            <a:r>
              <a:rPr lang="en-US" dirty="0"/>
              <a:t> </a:t>
            </a:r>
            <a:r>
              <a:rPr lang="en-US" dirty="0" err="1"/>
              <a:t>inhibiteurs</a:t>
            </a:r>
            <a:r>
              <a:rPr lang="en-US" dirty="0"/>
              <a:t> </a:t>
            </a:r>
            <a:r>
              <a:rPr lang="en-US" dirty="0" err="1"/>
              <a:t>GlyR</a:t>
            </a:r>
            <a:r>
              <a:rPr lang="en-US" dirty="0"/>
              <a:t> et GABAR </a:t>
            </a:r>
            <a:r>
              <a:rPr lang="en-US" dirty="0" err="1"/>
              <a:t>interagit</a:t>
            </a:r>
            <a:r>
              <a:rPr lang="en-US" dirty="0"/>
              <a:t> avec la </a:t>
            </a:r>
            <a:r>
              <a:rPr lang="en-US" dirty="0" err="1"/>
              <a:t>protéine</a:t>
            </a:r>
            <a:r>
              <a:rPr lang="en-US" dirty="0"/>
              <a:t> </a:t>
            </a:r>
            <a:r>
              <a:rPr lang="en-US" dirty="0" err="1"/>
              <a:t>d’échafaudage</a:t>
            </a:r>
            <a:r>
              <a:rPr lang="en-US" dirty="0"/>
              <a:t> </a:t>
            </a:r>
            <a:r>
              <a:rPr lang="en-US" dirty="0" err="1"/>
              <a:t>gephyrin</a:t>
            </a:r>
            <a:r>
              <a:rPr lang="en-US" dirty="0"/>
              <a:t>, qui </a:t>
            </a:r>
            <a:r>
              <a:rPr lang="en-US" dirty="0" err="1"/>
              <a:t>sert</a:t>
            </a:r>
            <a:r>
              <a:rPr lang="en-US" dirty="0"/>
              <a:t> à recruiter les </a:t>
            </a:r>
            <a:r>
              <a:rPr lang="en-US" dirty="0" err="1"/>
              <a:t>récepteurs</a:t>
            </a:r>
            <a:r>
              <a:rPr lang="en-US" dirty="0"/>
              <a:t> et </a:t>
            </a:r>
            <a:r>
              <a:rPr lang="en-US" dirty="0" err="1"/>
              <a:t>réguler</a:t>
            </a:r>
            <a:r>
              <a:rPr lang="en-US" dirty="0"/>
              <a:t> </a:t>
            </a:r>
            <a:r>
              <a:rPr lang="en-US" dirty="0" err="1"/>
              <a:t>leur</a:t>
            </a:r>
            <a:r>
              <a:rPr lang="en-US" dirty="0"/>
              <a:t> temps de residence à la synapse</a:t>
            </a: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579B04EF-98CE-BA47-AA06-A59C73DD843B}"/>
              </a:ext>
            </a:extLst>
          </p:cNvPr>
          <p:cNvGrpSpPr>
            <a:grpSpLocks noChangeAspect="1"/>
          </p:cNvGrpSpPr>
          <p:nvPr/>
        </p:nvGrpSpPr>
        <p:grpSpPr>
          <a:xfrm>
            <a:off x="3157372" y="3310974"/>
            <a:ext cx="4134968" cy="3142994"/>
            <a:chOff x="4472961" y="2692400"/>
            <a:chExt cx="4372881" cy="3323830"/>
          </a:xfrm>
        </p:grpSpPr>
        <p:pic>
          <p:nvPicPr>
            <p:cNvPr id="6" name="Picture 6" descr="fnmol-11-00317-g006.jpg">
              <a:extLst>
                <a:ext uri="{FF2B5EF4-FFF2-40B4-BE49-F238E27FC236}">
                  <a16:creationId xmlns:a16="http://schemas.microsoft.com/office/drawing/2014/main" id="{9842DF6D-945F-9F4A-9DCE-D82C60CE8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812" t="40076" r="6542"/>
            <a:stretch>
              <a:fillRect/>
            </a:stretch>
          </p:blipFill>
          <p:spPr>
            <a:xfrm>
              <a:off x="4472961" y="2692400"/>
              <a:ext cx="4372881" cy="332383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F4C8199-9AF8-B14A-BCD5-C14713C86816}"/>
                </a:ext>
              </a:extLst>
            </p:cNvPr>
            <p:cNvSpPr/>
            <p:nvPr/>
          </p:nvSpPr>
          <p:spPr>
            <a:xfrm>
              <a:off x="4942127" y="2806700"/>
              <a:ext cx="23961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11">
            <a:extLst>
              <a:ext uri="{FF2B5EF4-FFF2-40B4-BE49-F238E27FC236}">
                <a16:creationId xmlns:a16="http://schemas.microsoft.com/office/drawing/2014/main" id="{AD065D44-6D0B-F941-9B3C-B6600C9F8F8F}"/>
              </a:ext>
            </a:extLst>
          </p:cNvPr>
          <p:cNvSpPr txBox="1"/>
          <p:nvPr/>
        </p:nvSpPr>
        <p:spPr>
          <a:xfrm>
            <a:off x="6394906" y="3756080"/>
            <a:ext cx="13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Gephyrine</a:t>
            </a:r>
            <a:endParaRPr lang="en-US" dirty="0"/>
          </a:p>
          <a:p>
            <a:r>
              <a:rPr lang="fr-FR" dirty="0" err="1"/>
              <a:t>trimérique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91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2FC85726-00C2-3940-9068-29259864C71B}"/>
              </a:ext>
            </a:extLst>
          </p:cNvPr>
          <p:cNvGrpSpPr>
            <a:grpSpLocks noChangeAspect="1"/>
          </p:cNvGrpSpPr>
          <p:nvPr/>
        </p:nvGrpSpPr>
        <p:grpSpPr>
          <a:xfrm>
            <a:off x="4779411" y="1006184"/>
            <a:ext cx="1993913" cy="1849622"/>
            <a:chOff x="2918302" y="704792"/>
            <a:chExt cx="2113563" cy="1960613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E63D7E76-1968-0A46-B349-E8EB319A3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" t="4369" r="51371" b="44634"/>
            <a:stretch/>
          </p:blipFill>
          <p:spPr>
            <a:xfrm>
              <a:off x="3187010" y="704792"/>
              <a:ext cx="1844855" cy="1934890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EE842F6-DD7B-2640-B9E9-9C1105B65ECD}"/>
                </a:ext>
              </a:extLst>
            </p:cNvPr>
            <p:cNvSpPr txBox="1"/>
            <p:nvPr/>
          </p:nvSpPr>
          <p:spPr>
            <a:xfrm>
              <a:off x="2918302" y="2241285"/>
              <a:ext cx="683417" cy="424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B050"/>
                  </a:solidFill>
                </a:rPr>
                <a:t>Trimeric </a:t>
              </a:r>
            </a:p>
            <a:p>
              <a:r>
                <a:rPr lang="en-US" sz="1000" dirty="0">
                  <a:solidFill>
                    <a:srgbClr val="00B050"/>
                  </a:solidFill>
                </a:rPr>
                <a:t>gephyrin</a:t>
              </a: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0F691A6F-A54E-814D-92AF-4033627F0A41}"/>
                </a:ext>
              </a:extLst>
            </p:cNvPr>
            <p:cNvCxnSpPr>
              <a:cxnSpLocks/>
              <a:stCxn id="98" idx="3"/>
            </p:cNvCxnSpPr>
            <p:nvPr/>
          </p:nvCxnSpPr>
          <p:spPr>
            <a:xfrm flipV="1">
              <a:off x="3563030" y="2245030"/>
              <a:ext cx="362947" cy="19631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EA1251B-A28C-7245-ACC8-69E73617B979}"/>
              </a:ext>
            </a:extLst>
          </p:cNvPr>
          <p:cNvSpPr txBox="1"/>
          <p:nvPr/>
        </p:nvSpPr>
        <p:spPr>
          <a:xfrm>
            <a:off x="2403198" y="267813"/>
            <a:ext cx="6999833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La </a:t>
            </a:r>
            <a:r>
              <a:rPr lang="en-US" sz="2800" b="1" dirty="0">
                <a:latin typeface="Symbol" pitchFamily="2" charset="2"/>
              </a:rPr>
              <a:t>b</a:t>
            </a:r>
            <a:r>
              <a:rPr lang="en-US" sz="2800" b="1" dirty="0"/>
              <a:t>-loop (GlyR) </a:t>
            </a:r>
            <a:r>
              <a:rPr lang="en-US" sz="2800" dirty="0" err="1"/>
              <a:t>interagit</a:t>
            </a:r>
            <a:r>
              <a:rPr lang="en-US" sz="2800" dirty="0"/>
              <a:t> avec la</a:t>
            </a:r>
            <a:r>
              <a:rPr lang="en-US" sz="2800" b="1" dirty="0"/>
              <a:t> </a:t>
            </a:r>
            <a:r>
              <a:rPr lang="en-US" sz="2800" b="1" dirty="0" err="1"/>
              <a:t>gephyrine</a:t>
            </a:r>
            <a:endParaRPr lang="en-US" sz="28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AB90FF-992C-A74A-BCC6-88A40A22A5E6}"/>
              </a:ext>
            </a:extLst>
          </p:cNvPr>
          <p:cNvGrpSpPr>
            <a:grpSpLocks noChangeAspect="1"/>
          </p:cNvGrpSpPr>
          <p:nvPr/>
        </p:nvGrpSpPr>
        <p:grpSpPr>
          <a:xfrm>
            <a:off x="2183172" y="2794796"/>
            <a:ext cx="7936951" cy="3240000"/>
            <a:chOff x="1027471" y="2807497"/>
            <a:chExt cx="7439939" cy="303711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8D8BE02-BE92-6044-BA07-6E658C0671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3" r="25400" b="49578"/>
            <a:stretch/>
          </p:blipFill>
          <p:spPr>
            <a:xfrm>
              <a:off x="1317780" y="3071687"/>
              <a:ext cx="6859321" cy="277292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85586E9-A295-1D4B-A19E-D975AE79AD09}"/>
                </a:ext>
              </a:extLst>
            </p:cNvPr>
            <p:cNvSpPr/>
            <p:nvPr/>
          </p:nvSpPr>
          <p:spPr>
            <a:xfrm>
              <a:off x="1265756" y="2841635"/>
              <a:ext cx="432262" cy="41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4B9B151-6D2F-AA46-850E-903DF68EF17E}"/>
                </a:ext>
              </a:extLst>
            </p:cNvPr>
            <p:cNvSpPr/>
            <p:nvPr/>
          </p:nvSpPr>
          <p:spPr>
            <a:xfrm>
              <a:off x="4600882" y="2864687"/>
              <a:ext cx="432262" cy="41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A5D4CC-FD61-244C-BC4A-C8C23560A353}"/>
                </a:ext>
              </a:extLst>
            </p:cNvPr>
            <p:cNvSpPr/>
            <p:nvPr/>
          </p:nvSpPr>
          <p:spPr>
            <a:xfrm>
              <a:off x="8035148" y="2807497"/>
              <a:ext cx="432262" cy="41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08117B0-6621-3848-84E1-FD2CF153F81B}"/>
                </a:ext>
              </a:extLst>
            </p:cNvPr>
            <p:cNvSpPr/>
            <p:nvPr/>
          </p:nvSpPr>
          <p:spPr>
            <a:xfrm>
              <a:off x="1265756" y="4221377"/>
              <a:ext cx="520246" cy="171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DE6F9E7-0107-F943-9FF9-D605CE905B7E}"/>
                </a:ext>
              </a:extLst>
            </p:cNvPr>
            <p:cNvSpPr txBox="1"/>
            <p:nvPr/>
          </p:nvSpPr>
          <p:spPr>
            <a:xfrm>
              <a:off x="1027471" y="4168734"/>
              <a:ext cx="1008609" cy="259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5">
                      <a:lumMod val="75000"/>
                    </a:schemeClr>
                  </a:solidFill>
                  <a:latin typeface="Symbol" pitchFamily="2" charset="2"/>
                </a:rPr>
                <a:t>b</a:t>
              </a:r>
              <a:r>
                <a:rPr lang="en-US" sz="1200" dirty="0">
                  <a:solidFill>
                    <a:schemeClr val="accent5">
                      <a:lumMod val="75000"/>
                    </a:schemeClr>
                  </a:solidFill>
                </a:rPr>
                <a:t>-loop (</a:t>
              </a:r>
              <a:r>
                <a:rPr lang="en-US" sz="1200" dirty="0" err="1">
                  <a:solidFill>
                    <a:schemeClr val="accent5">
                      <a:lumMod val="75000"/>
                    </a:schemeClr>
                  </a:solidFill>
                </a:rPr>
                <a:t>GlyR</a:t>
              </a:r>
              <a:r>
                <a:rPr lang="en-US" sz="1200" dirty="0">
                  <a:solidFill>
                    <a:schemeClr val="accent5">
                      <a:lumMod val="75000"/>
                    </a:schemeClr>
                  </a:solidFill>
                </a:rPr>
                <a:t>)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50C2659-0C65-9346-BEDE-7837A2B71E09}"/>
              </a:ext>
            </a:extLst>
          </p:cNvPr>
          <p:cNvSpPr txBox="1"/>
          <p:nvPr/>
        </p:nvSpPr>
        <p:spPr>
          <a:xfrm>
            <a:off x="1524000" y="6575999"/>
            <a:ext cx="61324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 Kasaragod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  <a:r>
              <a:rPr lang="en-US" sz="1200" i="1" dirty="0"/>
              <a:t>Neuron</a:t>
            </a:r>
            <a:r>
              <a:rPr lang="en-US" sz="1200" dirty="0"/>
              <a:t>, </a:t>
            </a:r>
            <a:r>
              <a:rPr lang="en-US" sz="1200" b="1" dirty="0"/>
              <a:t>101</a:t>
            </a:r>
            <a:r>
              <a:rPr lang="en-US" sz="1200" dirty="0"/>
              <a:t>, 673-689 (2019); </a:t>
            </a:r>
            <a:r>
              <a:rPr lang="en-US" sz="1200" baseline="30000" dirty="0"/>
              <a:t>2</a:t>
            </a:r>
            <a:r>
              <a:rPr lang="en-US" sz="1200" dirty="0"/>
              <a:t> </a:t>
            </a:r>
            <a:r>
              <a:rPr lang="en-US" sz="1200" dirty="0" err="1"/>
              <a:t>Tretter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  <a:r>
              <a:rPr lang="en-US" sz="1200" i="1" dirty="0"/>
              <a:t>Front Cell </a:t>
            </a:r>
            <a:r>
              <a:rPr lang="en-US" sz="1200" i="1" dirty="0" err="1"/>
              <a:t>Neurosci</a:t>
            </a:r>
            <a:r>
              <a:rPr lang="en-US" sz="1200" i="1" dirty="0"/>
              <a:t>.</a:t>
            </a:r>
            <a:r>
              <a:rPr lang="en-US" sz="1200" dirty="0"/>
              <a:t>, </a:t>
            </a:r>
            <a:r>
              <a:rPr lang="en-US" sz="1200" b="1" dirty="0"/>
              <a:t>6</a:t>
            </a:r>
            <a:r>
              <a:rPr lang="en-US" sz="1200" dirty="0"/>
              <a:t>, 23 (2012)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CFC05A-F1A6-714E-8D19-D5A4042362FD}"/>
              </a:ext>
            </a:extLst>
          </p:cNvPr>
          <p:cNvSpPr txBox="1"/>
          <p:nvPr/>
        </p:nvSpPr>
        <p:spPr>
          <a:xfrm>
            <a:off x="8797715" y="1080723"/>
            <a:ext cx="2183675" cy="140038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  <a:prstDash val="solid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Collaboration avec:</a:t>
            </a:r>
          </a:p>
          <a:p>
            <a:pPr algn="ctr"/>
            <a:endParaRPr lang="en-US" sz="2000" dirty="0"/>
          </a:p>
          <a:p>
            <a:pPr algn="ctr">
              <a:spcAft>
                <a:spcPts val="600"/>
              </a:spcAft>
            </a:pPr>
            <a:r>
              <a:rPr lang="en-US" sz="2000" dirty="0"/>
              <a:t>Antoine </a:t>
            </a:r>
            <a:r>
              <a:rPr lang="en-US" sz="2000" dirty="0" err="1"/>
              <a:t>Triller</a:t>
            </a:r>
            <a:endParaRPr lang="en-US" sz="2000" dirty="0"/>
          </a:p>
          <a:p>
            <a:pPr algn="ctr">
              <a:spcAft>
                <a:spcPts val="600"/>
              </a:spcAft>
            </a:pPr>
            <a:r>
              <a:rPr lang="en-US" sz="2000" dirty="0"/>
              <a:t>Christian Specht</a:t>
            </a:r>
          </a:p>
        </p:txBody>
      </p:sp>
    </p:spTree>
    <p:extLst>
      <p:ext uri="{BB962C8B-B14F-4D97-AF65-F5344CB8AC3E}">
        <p14:creationId xmlns:p14="http://schemas.microsoft.com/office/powerpoint/2010/main" val="1821827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06757" y="1574921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/>
              <a:t>Comment fonctionnent les machineries complexes du vivant?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/>
              <a:t>En quoi leurs propriétés mécaniques sont-elles mobilisées?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/>
              <a:t>Comment s’assemblent et se désassemblent-elles en fonctionnant?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/>
              <a:t>Tolèrent-elles des variations en leur nombre de sous-unités?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/>
              <a:t>En quoi est-ce que tout ceci peut illustrer les propriétés uniques de la matière organique moléculaire?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560327" y="189500"/>
            <a:ext cx="9793473" cy="799328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fr-FR" dirty="0"/>
              <a:t>Les questions qui nous animent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42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2FC85726-00C2-3940-9068-29259864C71B}"/>
              </a:ext>
            </a:extLst>
          </p:cNvPr>
          <p:cNvGrpSpPr>
            <a:grpSpLocks noChangeAspect="1"/>
          </p:cNvGrpSpPr>
          <p:nvPr/>
        </p:nvGrpSpPr>
        <p:grpSpPr>
          <a:xfrm>
            <a:off x="4763946" y="787274"/>
            <a:ext cx="1993913" cy="1849622"/>
            <a:chOff x="2918302" y="704792"/>
            <a:chExt cx="2113563" cy="1960613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E63D7E76-1968-0A46-B349-E8EB319A3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" t="4369" r="51371" b="44634"/>
            <a:stretch/>
          </p:blipFill>
          <p:spPr>
            <a:xfrm>
              <a:off x="3187010" y="704792"/>
              <a:ext cx="1844855" cy="1934890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EE842F6-DD7B-2640-B9E9-9C1105B65ECD}"/>
                </a:ext>
              </a:extLst>
            </p:cNvPr>
            <p:cNvSpPr txBox="1"/>
            <p:nvPr/>
          </p:nvSpPr>
          <p:spPr>
            <a:xfrm>
              <a:off x="2918302" y="2241285"/>
              <a:ext cx="683417" cy="424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B050"/>
                  </a:solidFill>
                </a:rPr>
                <a:t>Trimeric </a:t>
              </a:r>
            </a:p>
            <a:p>
              <a:r>
                <a:rPr lang="en-US" sz="1000" dirty="0">
                  <a:solidFill>
                    <a:srgbClr val="00B050"/>
                  </a:solidFill>
                </a:rPr>
                <a:t>gephyrin</a:t>
              </a: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0F691A6F-A54E-814D-92AF-4033627F0A41}"/>
                </a:ext>
              </a:extLst>
            </p:cNvPr>
            <p:cNvCxnSpPr>
              <a:cxnSpLocks/>
              <a:stCxn id="98" idx="3"/>
            </p:cNvCxnSpPr>
            <p:nvPr/>
          </p:nvCxnSpPr>
          <p:spPr>
            <a:xfrm flipV="1">
              <a:off x="3563030" y="2245030"/>
              <a:ext cx="362947" cy="196310"/>
            </a:xfrm>
            <a:prstGeom prst="straightConnector1">
              <a:avLst/>
            </a:prstGeom>
            <a:ln>
              <a:solidFill>
                <a:srgbClr val="00B050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6E89BCB-40D3-074F-AF63-AD0A4E65AEBE}"/>
              </a:ext>
            </a:extLst>
          </p:cNvPr>
          <p:cNvGrpSpPr>
            <a:grpSpLocks noChangeAspect="1"/>
          </p:cNvGrpSpPr>
          <p:nvPr/>
        </p:nvGrpSpPr>
        <p:grpSpPr>
          <a:xfrm>
            <a:off x="2540305" y="2646078"/>
            <a:ext cx="7069893" cy="3660900"/>
            <a:chOff x="1591547" y="2845997"/>
            <a:chExt cx="7328827" cy="379497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AD867E-4ECD-0B45-9788-CD9FE1272929}"/>
                </a:ext>
              </a:extLst>
            </p:cNvPr>
            <p:cNvSpPr txBox="1"/>
            <p:nvPr/>
          </p:nvSpPr>
          <p:spPr>
            <a:xfrm>
              <a:off x="1591547" y="4128316"/>
              <a:ext cx="382859" cy="1351637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200" dirty="0"/>
                <a:t>DNA extension, </a:t>
              </a:r>
              <a:r>
                <a:rPr lang="en-US" sz="1200" dirty="0">
                  <a:latin typeface="Symbol" pitchFamily="2" charset="2"/>
                </a:rPr>
                <a:t>m</a:t>
              </a:r>
              <a:r>
                <a:rPr lang="en-US" sz="1200" dirty="0"/>
                <a:t>m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002C03D-686A-7D49-B8B9-F8CE7B45D8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26806" y="3608252"/>
              <a:ext cx="1403407" cy="2598475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1F0D17C-6F53-A64E-96BF-FD3D02CED8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3025" y="3633242"/>
              <a:ext cx="2613621" cy="2557975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0A8BFC6-C02A-6640-925D-83461D6B3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64"/>
            <a:stretch/>
          </p:blipFill>
          <p:spPr>
            <a:xfrm>
              <a:off x="4034286" y="2845997"/>
              <a:ext cx="3833537" cy="237746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213E611-3EE1-1849-8439-2AF0043649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84" t="435" r="1476" b="802"/>
            <a:stretch/>
          </p:blipFill>
          <p:spPr>
            <a:xfrm>
              <a:off x="2134302" y="3585522"/>
              <a:ext cx="1324588" cy="261521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211D8A5-3947-EC44-8434-086FBDA2AD32}"/>
                </a:ext>
              </a:extLst>
            </p:cNvPr>
            <p:cNvSpPr/>
            <p:nvPr/>
          </p:nvSpPr>
          <p:spPr>
            <a:xfrm>
              <a:off x="4766720" y="3351855"/>
              <a:ext cx="101891" cy="285420"/>
            </a:xfrm>
            <a:prstGeom prst="rect">
              <a:avLst/>
            </a:prstGeom>
            <a:noFill/>
            <a:ln w="6350"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A287966-70AD-3F49-BD2B-7247B4A874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3242" y="3350091"/>
              <a:ext cx="2613404" cy="235135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51022A9-7B78-F847-94F8-07CBB2793BEF}"/>
                </a:ext>
              </a:extLst>
            </p:cNvPr>
            <p:cNvSpPr txBox="1"/>
            <p:nvPr/>
          </p:nvSpPr>
          <p:spPr>
            <a:xfrm>
              <a:off x="3537251" y="3494139"/>
              <a:ext cx="350954" cy="1142594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000" dirty="0"/>
                <a:t>DNA extension, </a:t>
              </a:r>
              <a:r>
                <a:rPr lang="en-US" sz="1000" dirty="0">
                  <a:latin typeface="Symbol" pitchFamily="2" charset="2"/>
                </a:rPr>
                <a:t>m</a:t>
              </a:r>
              <a:r>
                <a:rPr lang="en-US" sz="1000" dirty="0"/>
                <a:t>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4687FC3-BDBD-6946-9570-02C1C95CBEF9}"/>
                </a:ext>
              </a:extLst>
            </p:cNvPr>
            <p:cNvSpPr txBox="1"/>
            <p:nvPr/>
          </p:nvSpPr>
          <p:spPr>
            <a:xfrm>
              <a:off x="3773334" y="4604625"/>
              <a:ext cx="360924" cy="255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0.2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39FCAB-41FD-B24C-9516-9E983FDBBFD8}"/>
                </a:ext>
              </a:extLst>
            </p:cNvPr>
            <p:cNvSpPr txBox="1"/>
            <p:nvPr/>
          </p:nvSpPr>
          <p:spPr>
            <a:xfrm>
              <a:off x="3771472" y="4141411"/>
              <a:ext cx="360924" cy="255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0.4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AC9356B-ECC2-D44C-896A-35F81F5E884D}"/>
                </a:ext>
              </a:extLst>
            </p:cNvPr>
            <p:cNvSpPr txBox="1"/>
            <p:nvPr/>
          </p:nvSpPr>
          <p:spPr>
            <a:xfrm>
              <a:off x="3771471" y="3666647"/>
              <a:ext cx="360924" cy="255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0.6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D11DAEF-3AAF-9443-A2FD-416A7D15FAA5}"/>
                </a:ext>
              </a:extLst>
            </p:cNvPr>
            <p:cNvSpPr txBox="1"/>
            <p:nvPr/>
          </p:nvSpPr>
          <p:spPr>
            <a:xfrm>
              <a:off x="3769607" y="3194228"/>
              <a:ext cx="360924" cy="255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0.8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3961DC7-CD37-5441-8887-9E6884B9C127}"/>
                </a:ext>
              </a:extLst>
            </p:cNvPr>
            <p:cNvSpPr txBox="1"/>
            <p:nvPr/>
          </p:nvSpPr>
          <p:spPr>
            <a:xfrm>
              <a:off x="8537515" y="4255305"/>
              <a:ext cx="382859" cy="1351637"/>
            </a:xfrm>
            <a:prstGeom prst="rect">
              <a:avLst/>
            </a:prstGeom>
            <a:noFill/>
          </p:spPr>
          <p:txBody>
            <a:bodyPr vert="vert" wrap="none" rtlCol="0">
              <a:spAutoFit/>
            </a:bodyPr>
            <a:lstStyle/>
            <a:p>
              <a:r>
                <a:rPr lang="en-US" sz="1200" dirty="0"/>
                <a:t>DNA extension, </a:t>
              </a:r>
              <a:r>
                <a:rPr lang="en-US" sz="1200" dirty="0">
                  <a:latin typeface="Symbol" pitchFamily="2" charset="2"/>
                </a:rPr>
                <a:t>m</a:t>
              </a:r>
              <a:r>
                <a:rPr lang="en-US" sz="1200" dirty="0"/>
                <a:t>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F16CC7D-9CD9-2F4B-BF28-BD871FEADECC}"/>
                </a:ext>
              </a:extLst>
            </p:cNvPr>
            <p:cNvSpPr txBox="1"/>
            <p:nvPr/>
          </p:nvSpPr>
          <p:spPr>
            <a:xfrm>
              <a:off x="1846999" y="5305553"/>
              <a:ext cx="394158" cy="287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0.2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CBD46F-FB2D-3342-9F54-C48B80BC20A5}"/>
                </a:ext>
              </a:extLst>
            </p:cNvPr>
            <p:cNvSpPr txBox="1"/>
            <p:nvPr/>
          </p:nvSpPr>
          <p:spPr>
            <a:xfrm>
              <a:off x="1840147" y="4849330"/>
              <a:ext cx="394158" cy="287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0.4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37E497E-1597-C143-B487-A7A317EA24CE}"/>
                </a:ext>
              </a:extLst>
            </p:cNvPr>
            <p:cNvSpPr txBox="1"/>
            <p:nvPr/>
          </p:nvSpPr>
          <p:spPr>
            <a:xfrm>
              <a:off x="1840146" y="4378778"/>
              <a:ext cx="394158" cy="287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0.6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4EB6BEE-F816-D847-B0B4-A60BBDF1B1D0}"/>
                </a:ext>
              </a:extLst>
            </p:cNvPr>
            <p:cNvSpPr txBox="1"/>
            <p:nvPr/>
          </p:nvSpPr>
          <p:spPr>
            <a:xfrm>
              <a:off x="1838281" y="3917562"/>
              <a:ext cx="394158" cy="287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0.8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82469DF-0C9B-E841-BC90-508EB1B52A7B}"/>
                </a:ext>
              </a:extLst>
            </p:cNvPr>
            <p:cNvSpPr txBox="1"/>
            <p:nvPr/>
          </p:nvSpPr>
          <p:spPr>
            <a:xfrm>
              <a:off x="1944309" y="5779319"/>
              <a:ext cx="272854" cy="287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AF2008B-4663-1549-AB3D-7FE19D6B09FE}"/>
                </a:ext>
              </a:extLst>
            </p:cNvPr>
            <p:cNvSpPr txBox="1"/>
            <p:nvPr/>
          </p:nvSpPr>
          <p:spPr>
            <a:xfrm>
              <a:off x="8284640" y="5328140"/>
              <a:ext cx="394158" cy="287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0.2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37B17E8-F36A-354A-97D0-DFBD06C60BE2}"/>
                </a:ext>
              </a:extLst>
            </p:cNvPr>
            <p:cNvSpPr txBox="1"/>
            <p:nvPr/>
          </p:nvSpPr>
          <p:spPr>
            <a:xfrm>
              <a:off x="8282777" y="4862820"/>
              <a:ext cx="394158" cy="287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0.4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4841104-F339-F241-BC5E-24DA069335A1}"/>
                </a:ext>
              </a:extLst>
            </p:cNvPr>
            <p:cNvSpPr txBox="1"/>
            <p:nvPr/>
          </p:nvSpPr>
          <p:spPr>
            <a:xfrm>
              <a:off x="8282776" y="4401604"/>
              <a:ext cx="394158" cy="287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0.6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FC0AC5F-623D-D944-8375-899604BB69A6}"/>
                </a:ext>
              </a:extLst>
            </p:cNvPr>
            <p:cNvSpPr txBox="1"/>
            <p:nvPr/>
          </p:nvSpPr>
          <p:spPr>
            <a:xfrm>
              <a:off x="8280912" y="3931053"/>
              <a:ext cx="394158" cy="287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0.8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43493A2-1E3F-A841-B373-5A52D4E762D3}"/>
                </a:ext>
              </a:extLst>
            </p:cNvPr>
            <p:cNvSpPr txBox="1"/>
            <p:nvPr/>
          </p:nvSpPr>
          <p:spPr>
            <a:xfrm>
              <a:off x="8274905" y="5795048"/>
              <a:ext cx="272854" cy="287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D8394D2-17E7-204D-BE6C-4055CBD719F9}"/>
                </a:ext>
              </a:extLst>
            </p:cNvPr>
            <p:cNvSpPr txBox="1"/>
            <p:nvPr/>
          </p:nvSpPr>
          <p:spPr>
            <a:xfrm>
              <a:off x="2339248" y="6166396"/>
              <a:ext cx="719854" cy="287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22094.5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1833916-1100-034D-B2E5-23575B8F6184}"/>
                </a:ext>
              </a:extLst>
            </p:cNvPr>
            <p:cNvSpPr txBox="1"/>
            <p:nvPr/>
          </p:nvSpPr>
          <p:spPr>
            <a:xfrm>
              <a:off x="2580931" y="6341451"/>
              <a:ext cx="653386" cy="287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Time, s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C4F93B0-D23A-8840-B142-211C8C3BE509}"/>
                </a:ext>
              </a:extLst>
            </p:cNvPr>
            <p:cNvSpPr/>
            <p:nvPr/>
          </p:nvSpPr>
          <p:spPr>
            <a:xfrm>
              <a:off x="6827558" y="3323577"/>
              <a:ext cx="101891" cy="285420"/>
            </a:xfrm>
            <a:prstGeom prst="rect">
              <a:avLst/>
            </a:prstGeom>
            <a:noFill/>
            <a:ln w="6350"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0667761-DD7D-9F49-9CD7-73075524D7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14541" y="3321610"/>
              <a:ext cx="1415673" cy="282544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96D00CC-3FDC-D64B-A195-42FF9B3DB6C7}"/>
                </a:ext>
              </a:extLst>
            </p:cNvPr>
            <p:cNvSpPr txBox="1"/>
            <p:nvPr/>
          </p:nvSpPr>
          <p:spPr>
            <a:xfrm>
              <a:off x="3017030" y="6164391"/>
              <a:ext cx="598549" cy="287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22095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272F2E5-3E11-D949-B7FF-42542F79FD50}"/>
                </a:ext>
              </a:extLst>
            </p:cNvPr>
            <p:cNvSpPr txBox="1"/>
            <p:nvPr/>
          </p:nvSpPr>
          <p:spPr>
            <a:xfrm>
              <a:off x="7014375" y="6178777"/>
              <a:ext cx="719854" cy="287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22240.5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80DF02A-B2FF-A144-81F5-FE0D939997DC}"/>
                </a:ext>
              </a:extLst>
            </p:cNvPr>
            <p:cNvSpPr txBox="1"/>
            <p:nvPr/>
          </p:nvSpPr>
          <p:spPr>
            <a:xfrm>
              <a:off x="7347996" y="6353832"/>
              <a:ext cx="653386" cy="287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Time, 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223550D-4F90-CC4B-827B-2DD517CA7898}"/>
                </a:ext>
              </a:extLst>
            </p:cNvPr>
            <p:cNvSpPr txBox="1"/>
            <p:nvPr/>
          </p:nvSpPr>
          <p:spPr>
            <a:xfrm>
              <a:off x="7656504" y="6176772"/>
              <a:ext cx="598549" cy="287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22241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FD146BB-7F8F-074F-97C5-B37879352878}"/>
                </a:ext>
              </a:extLst>
            </p:cNvPr>
            <p:cNvSpPr txBox="1"/>
            <p:nvPr/>
          </p:nvSpPr>
          <p:spPr>
            <a:xfrm>
              <a:off x="2695123" y="5846689"/>
              <a:ext cx="787984" cy="287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 = 50 </a:t>
              </a:r>
              <a:r>
                <a:rPr lang="en-US" sz="1200" dirty="0" err="1"/>
                <a:t>ms</a:t>
              </a:r>
              <a:endParaRPr lang="en-US" sz="120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D217F8A-0817-934E-BC4A-0754BE97CE27}"/>
                </a:ext>
              </a:extLst>
            </p:cNvPr>
            <p:cNvSpPr txBox="1"/>
            <p:nvPr/>
          </p:nvSpPr>
          <p:spPr>
            <a:xfrm>
              <a:off x="4664059" y="5184942"/>
              <a:ext cx="532081" cy="255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22100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8878B77-DB3A-0D49-A8B0-1FFB155A8C5A}"/>
                </a:ext>
              </a:extLst>
            </p:cNvPr>
            <p:cNvSpPr txBox="1"/>
            <p:nvPr/>
          </p:nvSpPr>
          <p:spPr>
            <a:xfrm>
              <a:off x="3945158" y="5184942"/>
              <a:ext cx="532081" cy="255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22050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DB5EB44-4ACE-474D-9396-F3410FCFCEE8}"/>
                </a:ext>
              </a:extLst>
            </p:cNvPr>
            <p:cNvSpPr txBox="1"/>
            <p:nvPr/>
          </p:nvSpPr>
          <p:spPr>
            <a:xfrm>
              <a:off x="6053933" y="5179953"/>
              <a:ext cx="532081" cy="255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22200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6C87848-0F35-F842-8E03-CF437E220F74}"/>
                </a:ext>
              </a:extLst>
            </p:cNvPr>
            <p:cNvSpPr txBox="1"/>
            <p:nvPr/>
          </p:nvSpPr>
          <p:spPr>
            <a:xfrm>
              <a:off x="5347014" y="5184942"/>
              <a:ext cx="532081" cy="255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22150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BF92EBF-DF3E-9449-8FDF-7CE538EC388F}"/>
                </a:ext>
              </a:extLst>
            </p:cNvPr>
            <p:cNvSpPr txBox="1"/>
            <p:nvPr/>
          </p:nvSpPr>
          <p:spPr>
            <a:xfrm>
              <a:off x="6784815" y="5179953"/>
              <a:ext cx="532081" cy="255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22250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800ABC7-A7EB-3047-91E0-5B1B4B0286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76" t="757" r="1820" b="532"/>
            <a:stretch/>
          </p:blipFill>
          <p:spPr>
            <a:xfrm>
              <a:off x="7030258" y="3613682"/>
              <a:ext cx="1304210" cy="2598231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F7019A1-4124-1248-B52B-9BE1BBC6C7DF}"/>
                </a:ext>
              </a:extLst>
            </p:cNvPr>
            <p:cNvSpPr txBox="1"/>
            <p:nvPr/>
          </p:nvSpPr>
          <p:spPr>
            <a:xfrm>
              <a:off x="5669226" y="5350123"/>
              <a:ext cx="573624" cy="255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Time, s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6E016A3-7EA1-D340-9CAC-B204CDF723DF}"/>
                </a:ext>
              </a:extLst>
            </p:cNvPr>
            <p:cNvSpPr txBox="1"/>
            <p:nvPr/>
          </p:nvSpPr>
          <p:spPr>
            <a:xfrm>
              <a:off x="7568678" y="5882333"/>
              <a:ext cx="787984" cy="287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 = 70 </a:t>
              </a:r>
              <a:r>
                <a:rPr lang="en-US" sz="1200" dirty="0" err="1"/>
                <a:t>ms</a:t>
              </a:r>
              <a:endParaRPr lang="en-US" sz="1200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35A8173-4160-6045-B3AE-6295EA20393C}"/>
                </a:ext>
              </a:extLst>
            </p:cNvPr>
            <p:cNvSpPr/>
            <p:nvPr/>
          </p:nvSpPr>
          <p:spPr>
            <a:xfrm>
              <a:off x="7695421" y="4107759"/>
              <a:ext cx="238182" cy="407566"/>
            </a:xfrm>
            <a:prstGeom prst="ellipse">
              <a:avLst/>
            </a:prstGeom>
            <a:solidFill>
              <a:srgbClr val="92D050">
                <a:alpha val="10000"/>
              </a:srgbClr>
            </a:solidFill>
            <a:ln w="6350">
              <a:solidFill>
                <a:srgbClr val="92D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7356BC1-CC17-124A-AB28-5664EF198D0D}"/>
                </a:ext>
              </a:extLst>
            </p:cNvPr>
            <p:cNvSpPr/>
            <p:nvPr/>
          </p:nvSpPr>
          <p:spPr>
            <a:xfrm>
              <a:off x="2758287" y="4103897"/>
              <a:ext cx="238182" cy="407566"/>
            </a:xfrm>
            <a:prstGeom prst="ellipse">
              <a:avLst/>
            </a:prstGeom>
            <a:solidFill>
              <a:srgbClr val="92D050">
                <a:alpha val="10000"/>
              </a:srgbClr>
            </a:solidFill>
            <a:ln w="6350">
              <a:solidFill>
                <a:srgbClr val="92D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94AB79E6-FEDD-C144-A55E-9A12A9764104}"/>
              </a:ext>
            </a:extLst>
          </p:cNvPr>
          <p:cNvSpPr txBox="1"/>
          <p:nvPr/>
        </p:nvSpPr>
        <p:spPr>
          <a:xfrm>
            <a:off x="1524000" y="6575999"/>
            <a:ext cx="61324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 Kasaragod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  <a:r>
              <a:rPr lang="en-US" sz="1200" i="1" dirty="0"/>
              <a:t>Neuron</a:t>
            </a:r>
            <a:r>
              <a:rPr lang="en-US" sz="1200" dirty="0"/>
              <a:t>, </a:t>
            </a:r>
            <a:r>
              <a:rPr lang="en-US" sz="1200" b="1" dirty="0"/>
              <a:t>101</a:t>
            </a:r>
            <a:r>
              <a:rPr lang="en-US" sz="1200" dirty="0"/>
              <a:t>, 673-689 (2019); </a:t>
            </a:r>
            <a:r>
              <a:rPr lang="en-US" sz="1200" baseline="30000" dirty="0"/>
              <a:t>2</a:t>
            </a:r>
            <a:r>
              <a:rPr lang="en-US" sz="1200" dirty="0"/>
              <a:t> </a:t>
            </a:r>
            <a:r>
              <a:rPr lang="en-US" sz="1200" dirty="0" err="1"/>
              <a:t>Tretter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  <a:r>
              <a:rPr lang="en-US" sz="1200" i="1" dirty="0"/>
              <a:t>Front Cell </a:t>
            </a:r>
            <a:r>
              <a:rPr lang="en-US" sz="1200" i="1" dirty="0" err="1"/>
              <a:t>Neurosci</a:t>
            </a:r>
            <a:r>
              <a:rPr lang="en-US" sz="1200" i="1" dirty="0"/>
              <a:t>.</a:t>
            </a:r>
            <a:r>
              <a:rPr lang="en-US" sz="1200" dirty="0"/>
              <a:t>, </a:t>
            </a:r>
            <a:r>
              <a:rPr lang="en-US" sz="1200" b="1" dirty="0"/>
              <a:t>6</a:t>
            </a:r>
            <a:r>
              <a:rPr lang="en-US" sz="1200" dirty="0"/>
              <a:t>, 23 (2012)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EA1251B-A28C-7245-ACC8-69E73617B979}"/>
              </a:ext>
            </a:extLst>
          </p:cNvPr>
          <p:cNvSpPr txBox="1"/>
          <p:nvPr/>
        </p:nvSpPr>
        <p:spPr>
          <a:xfrm>
            <a:off x="1379484" y="207394"/>
            <a:ext cx="9072210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La boucle3</a:t>
            </a:r>
            <a:r>
              <a:rPr lang="en-US" sz="2800" b="1" dirty="0">
                <a:latin typeface="Symbol" pitchFamily="2" charset="2"/>
              </a:rPr>
              <a:t>a</a:t>
            </a:r>
            <a:r>
              <a:rPr lang="en-US" sz="2800" b="1" dirty="0"/>
              <a:t> (</a:t>
            </a:r>
            <a:r>
              <a:rPr lang="en-US" sz="2800" b="1" dirty="0" err="1"/>
              <a:t>GABA</a:t>
            </a:r>
            <a:r>
              <a:rPr lang="en-US" sz="2800" b="1" baseline="-25000" dirty="0" err="1"/>
              <a:t>a</a:t>
            </a:r>
            <a:r>
              <a:rPr lang="en-US" sz="2800" b="1" dirty="0" err="1"/>
              <a:t>R</a:t>
            </a:r>
            <a:r>
              <a:rPr lang="en-US" sz="2800" b="1" dirty="0"/>
              <a:t>) </a:t>
            </a:r>
            <a:r>
              <a:rPr lang="en-US" sz="2800" dirty="0" err="1"/>
              <a:t>interagit</a:t>
            </a:r>
            <a:r>
              <a:rPr lang="en-US" sz="2800" dirty="0"/>
              <a:t> </a:t>
            </a:r>
            <a:r>
              <a:rPr lang="en-US" sz="2800" dirty="0" err="1"/>
              <a:t>également</a:t>
            </a:r>
            <a:r>
              <a:rPr lang="en-US" sz="2800" dirty="0"/>
              <a:t> avec la </a:t>
            </a:r>
            <a:r>
              <a:rPr lang="en-US" sz="2800" b="1" dirty="0" err="1"/>
              <a:t>gephyrine</a:t>
            </a:r>
            <a:endParaRPr lang="en-US" sz="2800" b="1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ECFC05A-F1A6-714E-8D19-D5A4042362FD}"/>
              </a:ext>
            </a:extLst>
          </p:cNvPr>
          <p:cNvSpPr txBox="1"/>
          <p:nvPr/>
        </p:nvSpPr>
        <p:spPr>
          <a:xfrm>
            <a:off x="8768861" y="1080723"/>
            <a:ext cx="2241383" cy="140038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  <a:prstDash val="solid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Collaboration avec :</a:t>
            </a:r>
          </a:p>
          <a:p>
            <a:pPr algn="ctr"/>
            <a:endParaRPr lang="en-US" sz="2000" dirty="0"/>
          </a:p>
          <a:p>
            <a:pPr algn="ctr">
              <a:spcAft>
                <a:spcPts val="600"/>
              </a:spcAft>
            </a:pPr>
            <a:r>
              <a:rPr lang="en-US" sz="2000" dirty="0"/>
              <a:t>Antoine </a:t>
            </a:r>
            <a:r>
              <a:rPr lang="en-US" sz="2000" dirty="0" err="1"/>
              <a:t>Triller</a:t>
            </a:r>
            <a:endParaRPr lang="en-US" sz="2000" dirty="0"/>
          </a:p>
          <a:p>
            <a:pPr algn="ctr">
              <a:spcAft>
                <a:spcPts val="600"/>
              </a:spcAft>
            </a:pPr>
            <a:r>
              <a:rPr lang="en-US" sz="2000" dirty="0"/>
              <a:t>Christian Specht</a:t>
            </a:r>
          </a:p>
        </p:txBody>
      </p:sp>
    </p:spTree>
    <p:extLst>
      <p:ext uri="{BB962C8B-B14F-4D97-AF65-F5344CB8AC3E}">
        <p14:creationId xmlns:p14="http://schemas.microsoft.com/office/powerpoint/2010/main" val="320392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2500" y="132347"/>
            <a:ext cx="10515600" cy="1227221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fr-FR" sz="4000" dirty="0"/>
              <a:t>Un portfolio d’</a:t>
            </a:r>
            <a:r>
              <a:rPr lang="fr-FR" sz="4000" dirty="0" err="1"/>
              <a:t>intearctions</a:t>
            </a:r>
            <a:r>
              <a:rPr lang="fr-FR" sz="4000" dirty="0"/>
              <a:t> moléculaires</a:t>
            </a:r>
            <a:endParaRPr lang="en-US" sz="4000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724024" y="1711842"/>
            <a:ext cx="10269502" cy="5146158"/>
          </a:xfrm>
        </p:spPr>
        <p:txBody>
          <a:bodyPr>
            <a:normAutofit fontScale="77500" lnSpcReduction="20000"/>
          </a:bodyPr>
          <a:lstStyle/>
          <a:p>
            <a:r>
              <a:rPr lang="fr-FR" dirty="0">
                <a:solidFill>
                  <a:srgbClr val="0000FF"/>
                </a:solidFill>
              </a:rPr>
              <a:t>Neurobiologie: recrutement des récepteurs inhibiteurs </a:t>
            </a:r>
            <a:r>
              <a:rPr lang="fr-FR" dirty="0" err="1">
                <a:solidFill>
                  <a:srgbClr val="0000FF"/>
                </a:solidFill>
              </a:rPr>
              <a:t>GlyR</a:t>
            </a:r>
            <a:r>
              <a:rPr lang="fr-FR" dirty="0">
                <a:solidFill>
                  <a:srgbClr val="0000FF"/>
                </a:solidFill>
              </a:rPr>
              <a:t> and GABAR à la </a:t>
            </a:r>
            <a:r>
              <a:rPr lang="fr-FR" dirty="0" err="1">
                <a:solidFill>
                  <a:srgbClr val="0000FF"/>
                </a:solidFill>
              </a:rPr>
              <a:t>gephyrine</a:t>
            </a:r>
            <a:endParaRPr lang="fr-FR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fr-FR" dirty="0"/>
              <a:t>	(</a:t>
            </a:r>
            <a:r>
              <a:rPr lang="fr-FR" dirty="0" err="1"/>
              <a:t>with</a:t>
            </a:r>
            <a:r>
              <a:rPr lang="fr-FR" dirty="0"/>
              <a:t> A. Triller and C. </a:t>
            </a:r>
            <a:r>
              <a:rPr lang="fr-FR" dirty="0" err="1"/>
              <a:t>Specht</a:t>
            </a:r>
            <a:r>
              <a:rPr lang="fr-FR" dirty="0"/>
              <a:t>, </a:t>
            </a:r>
            <a:r>
              <a:rPr lang="fr-FR" dirty="0" err="1"/>
              <a:t>iBENS</a:t>
            </a:r>
            <a:r>
              <a:rPr lang="fr-FR" dirty="0"/>
              <a:t>, Paris, FR)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 err="1">
                <a:solidFill>
                  <a:srgbClr val="0000FF"/>
                </a:solidFill>
              </a:rPr>
              <a:t>GPCRs</a:t>
            </a:r>
            <a:r>
              <a:rPr lang="fr-FR" dirty="0">
                <a:solidFill>
                  <a:srgbClr val="0000FF"/>
                </a:solidFill>
              </a:rPr>
              <a:t>: couplage d’un récepteur à la </a:t>
            </a:r>
            <a:r>
              <a:rPr lang="fr-FR" dirty="0" err="1">
                <a:solidFill>
                  <a:srgbClr val="0000FF"/>
                </a:solidFill>
              </a:rPr>
              <a:t>grehlin</a:t>
            </a:r>
            <a:r>
              <a:rPr lang="fr-FR" dirty="0">
                <a:solidFill>
                  <a:srgbClr val="0000FF"/>
                </a:solidFill>
              </a:rPr>
              <a:t> solubilisé dans un </a:t>
            </a:r>
            <a:r>
              <a:rPr lang="fr-FR" dirty="0" err="1">
                <a:solidFill>
                  <a:srgbClr val="0000FF"/>
                </a:solidFill>
              </a:rPr>
              <a:t>nanodisque</a:t>
            </a:r>
            <a:endParaRPr lang="fr-FR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fr-FR" dirty="0"/>
              <a:t>	(</a:t>
            </a:r>
            <a:r>
              <a:rPr lang="fr-FR" dirty="0" err="1"/>
              <a:t>with</a:t>
            </a:r>
            <a:r>
              <a:rPr lang="fr-FR" dirty="0"/>
              <a:t> L. </a:t>
            </a:r>
            <a:r>
              <a:rPr lang="fr-FR" dirty="0" err="1"/>
              <a:t>Catoire</a:t>
            </a:r>
            <a:r>
              <a:rPr lang="fr-FR" dirty="0"/>
              <a:t>, IBPC, Paris, FR and J.-L. </a:t>
            </a:r>
            <a:r>
              <a:rPr lang="fr-FR" dirty="0" err="1"/>
              <a:t>Banères</a:t>
            </a:r>
            <a:r>
              <a:rPr lang="fr-FR" dirty="0"/>
              <a:t>, IBMM, Montpellier)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>
                <a:solidFill>
                  <a:srgbClr val="0000FF"/>
                </a:solidFill>
              </a:rPr>
              <a:t>Interactions </a:t>
            </a:r>
            <a:r>
              <a:rPr lang="fr-FR" dirty="0" err="1">
                <a:solidFill>
                  <a:srgbClr val="0000FF"/>
                </a:solidFill>
              </a:rPr>
              <a:t>nanobody-antigen</a:t>
            </a:r>
            <a:r>
              <a:rPr lang="fr-FR" dirty="0">
                <a:solidFill>
                  <a:srgbClr val="0000FF"/>
                </a:solidFill>
              </a:rPr>
              <a:t> pour immunothérapies CAR-T (PDL-1/anti-PDL-1)</a:t>
            </a:r>
          </a:p>
          <a:p>
            <a:pPr marL="0" indent="0">
              <a:buNone/>
            </a:pPr>
            <a:r>
              <a:rPr lang="fr-FR" dirty="0"/>
              <a:t>	(</a:t>
            </a:r>
            <a:r>
              <a:rPr lang="fr-FR" dirty="0" err="1"/>
              <a:t>with</a:t>
            </a:r>
            <a:r>
              <a:rPr lang="fr-FR" dirty="0"/>
              <a:t> L. </a:t>
            </a:r>
            <a:r>
              <a:rPr lang="fr-FR" dirty="0" err="1"/>
              <a:t>Limouzin</a:t>
            </a:r>
            <a:r>
              <a:rPr lang="fr-FR" dirty="0"/>
              <a:t>, LAI, Marseille, FR and P. </a:t>
            </a:r>
            <a:r>
              <a:rPr lang="fr-FR" dirty="0" err="1"/>
              <a:t>Chames</a:t>
            </a:r>
            <a:r>
              <a:rPr lang="fr-FR" dirty="0"/>
              <a:t>, CRCM, Marseille)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 err="1">
                <a:solidFill>
                  <a:srgbClr val="0000FF"/>
                </a:solidFill>
              </a:rPr>
              <a:t>Intearctions</a:t>
            </a:r>
            <a:r>
              <a:rPr lang="fr-FR" dirty="0">
                <a:solidFill>
                  <a:srgbClr val="0000FF"/>
                </a:solidFill>
              </a:rPr>
              <a:t> entre Spike du SARS-nCOV2 et ses récepteurs </a:t>
            </a:r>
            <a:r>
              <a:rPr lang="fr-FR" dirty="0"/>
              <a:t>	</a:t>
            </a:r>
          </a:p>
          <a:p>
            <a:pPr marL="0" indent="0">
              <a:buNone/>
            </a:pPr>
            <a:r>
              <a:rPr lang="fr-FR" dirty="0"/>
              <a:t>	(</a:t>
            </a:r>
            <a:r>
              <a:rPr lang="fr-FR" dirty="0" err="1"/>
              <a:t>with</a:t>
            </a:r>
            <a:r>
              <a:rPr lang="fr-FR" dirty="0"/>
              <a:t> F. Rey, Pasteur Institute, Paris, FR, and F. Rico, LAI, Marseille)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 err="1">
                <a:solidFill>
                  <a:srgbClr val="0000FF"/>
                </a:solidFill>
              </a:rPr>
              <a:t>Characterisation</a:t>
            </a:r>
            <a:r>
              <a:rPr lang="fr-FR" dirty="0">
                <a:solidFill>
                  <a:srgbClr val="0000FF"/>
                </a:solidFill>
              </a:rPr>
              <a:t> de librairie de drogues encodées par l’ADN</a:t>
            </a:r>
          </a:p>
          <a:p>
            <a:pPr marL="0" indent="0">
              <a:buNone/>
            </a:pPr>
            <a:r>
              <a:rPr lang="fr-FR" dirty="0">
                <a:solidFill>
                  <a:srgbClr val="0000FF"/>
                </a:solidFill>
              </a:rPr>
              <a:t>	</a:t>
            </a:r>
            <a:r>
              <a:rPr lang="fr-FR" dirty="0"/>
              <a:t>(</a:t>
            </a:r>
            <a:r>
              <a:rPr lang="fr-FR" dirty="0" err="1"/>
              <a:t>with</a:t>
            </a:r>
            <a:r>
              <a:rPr lang="fr-FR" dirty="0"/>
              <a:t> F. </a:t>
            </a:r>
            <a:r>
              <a:rPr lang="fr-FR" dirty="0" err="1"/>
              <a:t>Hausch</a:t>
            </a:r>
            <a:r>
              <a:rPr lang="fr-FR" dirty="0"/>
              <a:t>, TU Dresde, Germany and </a:t>
            </a:r>
            <a:r>
              <a:rPr lang="fr-FR" dirty="0" err="1"/>
              <a:t>DyNAbind</a:t>
            </a:r>
            <a:r>
              <a:rPr lang="fr-FR" dirty="0"/>
              <a:t> GMBH)</a:t>
            </a:r>
          </a:p>
          <a:p>
            <a:endParaRPr lang="fr-FR" dirty="0"/>
          </a:p>
          <a:p>
            <a:endParaRPr lang="fr-F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334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re 1"/>
          <p:cNvSpPr>
            <a:spLocks noGrp="1"/>
          </p:cNvSpPr>
          <p:nvPr>
            <p:ph type="title"/>
          </p:nvPr>
        </p:nvSpPr>
        <p:spPr>
          <a:xfrm>
            <a:off x="137160" y="276549"/>
            <a:ext cx="10778490" cy="1235157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fr-FR" altLang="en-US" dirty="0"/>
              <a:t>Le forceps moléculaire en tant que détecteur universel?</a:t>
            </a:r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256987" y="2701620"/>
            <a:ext cx="4687888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err="1"/>
              <a:t>Convertit</a:t>
            </a:r>
            <a:r>
              <a:rPr lang="en-US" sz="2800" dirty="0"/>
              <a:t> </a:t>
            </a:r>
            <a:r>
              <a:rPr lang="en-US" sz="2800" dirty="0" err="1"/>
              <a:t>toute</a:t>
            </a:r>
            <a:r>
              <a:rPr lang="en-US" sz="2800" dirty="0"/>
              <a:t> interaction en </a:t>
            </a:r>
            <a:r>
              <a:rPr lang="en-US" sz="2800" dirty="0" err="1"/>
              <a:t>une</a:t>
            </a:r>
            <a:r>
              <a:rPr lang="en-US" sz="2800" dirty="0"/>
              <a:t> </a:t>
            </a:r>
            <a:r>
              <a:rPr lang="en-US" sz="2800" dirty="0" err="1"/>
              <a:t>mesure</a:t>
            </a:r>
            <a:r>
              <a:rPr lang="en-US" sz="2800" dirty="0"/>
              <a:t> physique en temps reel?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917" y="1966017"/>
            <a:ext cx="5209375" cy="424119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6488668"/>
            <a:ext cx="6792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Patent Pending (PSL-</a:t>
            </a:r>
            <a:r>
              <a:rPr lang="en-US" dirty="0" err="1"/>
              <a:t>Valo</a:t>
            </a:r>
            <a:r>
              <a:rPr lang="en-US" dirty="0"/>
              <a:t>), Pre-Maturation/Maturation Phases (</a:t>
            </a:r>
            <a:r>
              <a:rPr lang="en-US" dirty="0" err="1"/>
              <a:t>Qlife</a:t>
            </a:r>
            <a:r>
              <a:rPr lang="en-US" dirty="0"/>
              <a:t>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849" y="4963362"/>
            <a:ext cx="2140780" cy="15253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30849" y="6488668"/>
            <a:ext cx="2247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CDC/Dr. Fred Murphy</a:t>
            </a:r>
          </a:p>
        </p:txBody>
      </p:sp>
    </p:spTree>
    <p:extLst>
      <p:ext uri="{BB962C8B-B14F-4D97-AF65-F5344CB8AC3E}">
        <p14:creationId xmlns:p14="http://schemas.microsoft.com/office/powerpoint/2010/main" val="11895176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1270" y="232963"/>
            <a:ext cx="11200402" cy="1054396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fr-FR" dirty="0"/>
              <a:t>Interactions entre SARS-CoV-2 Spike RBD et ACE2 </a:t>
            </a:r>
            <a:endParaRPr lang="en-US" dirty="0"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8659"/>
            <a:ext cx="12273531" cy="29333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152">
                <a:extLst>
                  <a:ext uri="{FF2B5EF4-FFF2-40B4-BE49-F238E27FC236}">
                    <a16:creationId xmlns:a16="http://schemas.microsoft.com/office/drawing/2014/main" id="{E08546BA-E35A-A647-8553-4E71C9C1F1A9}"/>
                  </a:ext>
                </a:extLst>
              </p:cNvPr>
              <p:cNvSpPr txBox="1"/>
              <p:nvPr/>
            </p:nvSpPr>
            <p:spPr>
              <a:xfrm>
                <a:off x="8423778" y="5191216"/>
                <a:ext cx="38806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= 1.1 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pN</m:t>
                        </m:r>
                        <m:r>
                          <m:rPr>
                            <m:nor/>
                          </m:rPr>
                          <a:rPr lang="fr-FR" sz="2400" b="0" i="0" dirty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: </m:t>
                        </m:r>
                        <m:r>
                          <a:rPr lang="fr-FR" sz="24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l-PL" sz="24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A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25 ± 3 s</a:t>
                </a:r>
              </a:p>
            </p:txBody>
          </p:sp>
        </mc:Choice>
        <mc:Fallback xmlns="">
          <p:sp>
            <p:nvSpPr>
              <p:cNvPr id="29" name="TextBox 15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08546BA-E35A-A647-8553-4E71C9C1F1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3778" y="5191216"/>
                <a:ext cx="3880657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629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163">
                <a:extLst>
                  <a:ext uri="{FF2B5EF4-FFF2-40B4-BE49-F238E27FC236}">
                    <a16:creationId xmlns:a16="http://schemas.microsoft.com/office/drawing/2014/main" id="{11C90B95-6E6D-F346-95B5-808625D19453}"/>
                  </a:ext>
                </a:extLst>
              </p:cNvPr>
              <p:cNvSpPr txBox="1"/>
              <p:nvPr/>
            </p:nvSpPr>
            <p:spPr>
              <a:xfrm>
                <a:off x="8423778" y="5909274"/>
                <a:ext cx="41692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= 9.6 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pN</m:t>
                        </m:r>
                        <m:r>
                          <m:rPr>
                            <m:nor/>
                          </m:rPr>
                          <a:rPr lang="fr-FR" sz="2400" b="0" i="0" dirty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: 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l-PL" sz="24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A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 7 ± 0.9 s</a:t>
                </a:r>
              </a:p>
            </p:txBody>
          </p:sp>
        </mc:Choice>
        <mc:Fallback xmlns="">
          <p:sp>
            <p:nvSpPr>
              <p:cNvPr id="30" name="TextBox 16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1C90B95-6E6D-F346-95B5-808625D19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3778" y="5909274"/>
                <a:ext cx="4169275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585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/>
          <p:cNvSpPr/>
          <p:nvPr/>
        </p:nvSpPr>
        <p:spPr>
          <a:xfrm>
            <a:off x="10364106" y="1719327"/>
            <a:ext cx="117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= 30 ℃ 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3113040" y="418556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a</a:t>
            </a:r>
            <a:endParaRPr lang="en-US" sz="1600" i="1" dirty="0"/>
          </a:p>
        </p:txBody>
      </p:sp>
      <p:sp>
        <p:nvSpPr>
          <p:cNvPr id="37" name="ZoneTexte 36"/>
          <p:cNvSpPr txBox="1"/>
          <p:nvPr/>
        </p:nvSpPr>
        <p:spPr>
          <a:xfrm>
            <a:off x="7444408" y="2584128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a</a:t>
            </a:r>
            <a:endParaRPr lang="en-US" sz="1600" i="1" dirty="0"/>
          </a:p>
        </p:txBody>
      </p:sp>
      <p:sp>
        <p:nvSpPr>
          <p:cNvPr id="38" name="ZoneTexte 37"/>
          <p:cNvSpPr txBox="1"/>
          <p:nvPr/>
        </p:nvSpPr>
        <p:spPr>
          <a:xfrm>
            <a:off x="10723437" y="4325770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a</a:t>
            </a:r>
            <a:endParaRPr lang="en-US" sz="1600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0" y="6488668"/>
            <a:ext cx="3219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Dorota</a:t>
            </a:r>
            <a:r>
              <a:rPr lang="en-US" dirty="0"/>
              <a:t> </a:t>
            </a:r>
            <a:r>
              <a:rPr lang="en-US" dirty="0" err="1"/>
              <a:t>Kostrz</a:t>
            </a:r>
            <a:r>
              <a:rPr lang="en-US" dirty="0"/>
              <a:t>, PhD (</a:t>
            </a:r>
            <a:r>
              <a:rPr lang="en-US" dirty="0" err="1"/>
              <a:t>Strick</a:t>
            </a:r>
            <a:r>
              <a:rPr lang="en-US" dirty="0"/>
              <a:t> Team)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583712" y="1456577"/>
            <a:ext cx="6334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Spike à </a:t>
            </a:r>
            <a:r>
              <a:rPr lang="en-US" dirty="0" err="1"/>
              <a:t>trois</a:t>
            </a:r>
            <a:r>
              <a:rPr lang="en-US" dirty="0"/>
              <a:t> sites de liaison à l”ACE2; le site de liaison </a:t>
            </a:r>
            <a:r>
              <a:rPr lang="en-US" dirty="0" err="1"/>
              <a:t>est</a:t>
            </a:r>
            <a:r>
              <a:rPr lang="en-US" dirty="0"/>
              <a:t> le RBD</a:t>
            </a:r>
          </a:p>
        </p:txBody>
      </p:sp>
    </p:spTree>
    <p:extLst>
      <p:ext uri="{BB962C8B-B14F-4D97-AF65-F5344CB8AC3E}">
        <p14:creationId xmlns:p14="http://schemas.microsoft.com/office/powerpoint/2010/main" val="17437634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26231" y="335401"/>
            <a:ext cx="6590549" cy="863925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en-US" dirty="0"/>
              <a:t>Titration </a:t>
            </a:r>
            <a:r>
              <a:rPr lang="en-US" i="1" dirty="0"/>
              <a:t>en trans </a:t>
            </a:r>
            <a:r>
              <a:rPr lang="en-US" dirty="0"/>
              <a:t>de hACE2</a:t>
            </a:r>
            <a:endParaRPr lang="en-US" i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2" y="1800225"/>
            <a:ext cx="5877223" cy="461270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115175" y="2200275"/>
            <a:ext cx="14372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1/&lt;</a:t>
            </a:r>
            <a:r>
              <a:rPr lang="el-GR" i="1" dirty="0"/>
              <a:t> Δ</a:t>
            </a:r>
            <a:r>
              <a:rPr lang="en-US" i="1" dirty="0"/>
              <a:t>t</a:t>
            </a:r>
            <a:r>
              <a:rPr lang="en-US" i="1" baseline="-25000" dirty="0"/>
              <a:t>o</a:t>
            </a:r>
            <a:r>
              <a:rPr lang="en-US" dirty="0"/>
              <a:t>&gt; = </a:t>
            </a:r>
            <a:r>
              <a:rPr lang="en-US" dirty="0" err="1"/>
              <a:t>k</a:t>
            </a:r>
            <a:r>
              <a:rPr lang="en-US" baseline="-25000" dirty="0" err="1"/>
              <a:t>on</a:t>
            </a:r>
            <a:endParaRPr lang="en-US" baseline="-25000" dirty="0"/>
          </a:p>
          <a:p>
            <a:endParaRPr lang="en-US" dirty="0"/>
          </a:p>
          <a:p>
            <a:endParaRPr lang="en-US" dirty="0"/>
          </a:p>
          <a:p>
            <a:endParaRPr lang="en-US" baseline="-25000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2057400" y="3784030"/>
            <a:ext cx="3714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2057400" y="3879279"/>
            <a:ext cx="338137" cy="47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1133475" y="6279579"/>
            <a:ext cx="371475" cy="82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>
            <a:off x="1123950" y="6408168"/>
            <a:ext cx="338137" cy="47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2083128" y="6287802"/>
            <a:ext cx="371475" cy="82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2073603" y="6416391"/>
            <a:ext cx="338137" cy="47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2021168" y="3462323"/>
            <a:ext cx="443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</a:t>
            </a:r>
            <a:r>
              <a:rPr lang="en-US" baseline="-25000" dirty="0" err="1"/>
              <a:t>on</a:t>
            </a:r>
            <a:endParaRPr lang="en-US" dirty="0"/>
          </a:p>
        </p:txBody>
      </p:sp>
      <p:sp>
        <p:nvSpPr>
          <p:cNvPr id="23" name="ZoneTexte 22"/>
          <p:cNvSpPr txBox="1"/>
          <p:nvPr/>
        </p:nvSpPr>
        <p:spPr>
          <a:xfrm>
            <a:off x="2021168" y="3872358"/>
            <a:ext cx="454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</a:t>
            </a:r>
            <a:r>
              <a:rPr lang="en-US" baseline="-25000" dirty="0" err="1"/>
              <a:t>off</a:t>
            </a:r>
            <a:endParaRPr lang="en-US" dirty="0"/>
          </a:p>
        </p:txBody>
      </p:sp>
      <p:sp>
        <p:nvSpPr>
          <p:cNvPr id="24" name="AutoShape 2" descr="data:image/png;base64,iVBORw0KGgoAAAANSUhEUgAAAIkAAAArCAYAAABM8KssAAADYklEQVR4nO2c25XEIAhArcuCrMdqbMZi2A838YWKmkQz4Z6Tj53JwxEEhLBCMEwLqyUIIZqHMgDLBsmsBcCClgKEkKBtrghgFCsJIwRYDVIIEFKDhVgZDiVqKYlR+PXMs5Q8wyWL/Ly5Mt03O5WsYI38OQoMK9GtnJ4hkKOTbVk2XRg1pnVWS5BagxICpLbotVbLz1gao9a5ZwADKpGhW6BlJXHyw+VWfECP1rlr3PmYy/H3DI/ftShGlRfKE7gYMpafsyT1Oe9TlP9Alep2wKjz3JLGUuOatwNGLbeWqcU+QoGWAjgZEY2DUxLaSk+Fj/lDP9CLfOKmhBZ13RiOnWp8UC0EScl7hQlWg0xuipm2HVbY3Vgth4L+K8Hikb7rGxZ/5AGY/z3MW3gfo8ruy++M+mKhnZgVzmXjQOKRXqobjFrAhUXrpS1t6nKOv497Wy29e0p+1FstTo+LvhNKrsopdHmsRW9SM5WYZTivqaby/UDCcw9lSZXHP+uZyc52XcHvd2Ojj6NmKZ8ikgfJauPnYXLxu5mHazeYQjxlSTAlOHJEYigFsHbb2wNlq5u5HCwazo/rY4U06EU1+AWULO2uGNWW5S7uM7MkT2ZkUfcXWVT6BPUEiyOJtq4kV4MwHrFa98clK4j86IMBK5bPOT/rHAclmxnGAuuVpD2Ot1nHW0i3rF3ZxoSWBfTfj8UuVyoJlbfFWRGljGJ2tLaBgc+dzS1QX5EYnXhWkkWk2/cZs/oVJSFtgRcctxDuok4fPZHjuFJJJi3lZfP8aktyhbtJ4xFK4FnjK5bkU6Q5gNkJYSX5QTChzuRoqNe+Wkm+1FKB1TfiGk5SJkjcGzYHLXeV1UuS51PG/LiSpHkSbqnAyavXqjI/92Un1ylJ8pu4pSIHe6GqeN5mi2i27FCs3XBLRUxYkQYwoAoKs2OQN1t2aL54JAZWxS+2VNRilZQd3icJmSk7NKvx3FIxxjal9X9myg6kCjC3VPSzyzuuBzNlB5LF55aKMXZ4W14IMVV2IC1mbqkYZ4e+Gz+OsbJDU057tFTstUvoZYfFMFp2IAW3S1oqEssVfvdWVvcCj5YdmuPepaXiV1j1XwV6yw7hdVU57NRSwWzKLi0VDJOBtVS8PR5hbiCOa9ZvHxmGYRiGWcYfxQ+sb3Fg6/AAAAAASUVORK5CYII="/>
          <p:cNvSpPr>
            <a:spLocks noChangeAspect="1" noChangeArrowheads="1"/>
          </p:cNvSpPr>
          <p:nvPr/>
        </p:nvSpPr>
        <p:spPr bwMode="auto">
          <a:xfrm>
            <a:off x="155575" y="-190500"/>
            <a:ext cx="130492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6957021" y="4777461"/>
                <a:ext cx="3007555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&lt;∆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&gt;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𝑟𝑎𝑛𝑠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021" y="4777461"/>
                <a:ext cx="3007555" cy="71468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995752" y="3116972"/>
                <a:ext cx="1549077" cy="6595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&lt;∆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&gt;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5752" y="3116972"/>
                <a:ext cx="1549077" cy="65954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8672425" y="5910247"/>
            <a:ext cx="1143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K = </a:t>
            </a:r>
            <a:r>
              <a:rPr lang="en-US" dirty="0" err="1"/>
              <a:t>k</a:t>
            </a:r>
            <a:r>
              <a:rPr lang="en-US" baseline="-25000" dirty="0" err="1"/>
              <a:t>on</a:t>
            </a:r>
            <a:r>
              <a:rPr lang="en-US" dirty="0"/>
              <a:t>/</a:t>
            </a:r>
            <a:r>
              <a:rPr lang="en-US" dirty="0" err="1"/>
              <a:t>k</a:t>
            </a:r>
            <a:r>
              <a:rPr lang="en-US" baseline="-25000" dirty="0" err="1"/>
              <a:t>off</a:t>
            </a:r>
            <a:endParaRPr lang="en-US" baseline="-25000" dirty="0"/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9187621" y="3720163"/>
            <a:ext cx="421612" cy="10383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8828833" y="4758546"/>
            <a:ext cx="88838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[</a:t>
            </a:r>
            <a:r>
              <a:rPr lang="fr-FR" sz="1600" i="1" dirty="0"/>
              <a:t>hACE2</a:t>
            </a:r>
            <a:r>
              <a:rPr lang="fr-FR" sz="1600" i="1" baseline="-25000" dirty="0"/>
              <a:t>t</a:t>
            </a:r>
            <a:r>
              <a:rPr lang="fr-FR" sz="1600" dirty="0"/>
              <a:t>]</a:t>
            </a:r>
            <a:endParaRPr lang="en-US" sz="1600" baseline="-25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9479536" y="2896523"/>
            <a:ext cx="2251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In </a:t>
            </a:r>
            <a:r>
              <a:rPr lang="fr-FR" i="1" dirty="0" err="1"/>
              <a:t>trans</a:t>
            </a:r>
            <a:r>
              <a:rPr lang="fr-FR" dirty="0"/>
              <a:t> concentration</a:t>
            </a:r>
          </a:p>
          <a:p>
            <a:r>
              <a:rPr lang="fr-FR" dirty="0"/>
              <a:t>of hACE2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6243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32F1181C-1C9A-A34B-AF6B-7F40A1A1FBF3}"/>
              </a:ext>
            </a:extLst>
          </p:cNvPr>
          <p:cNvGrpSpPr/>
          <p:nvPr/>
        </p:nvGrpSpPr>
        <p:grpSpPr>
          <a:xfrm>
            <a:off x="192033" y="1248594"/>
            <a:ext cx="5408589" cy="4201199"/>
            <a:chOff x="306259" y="944959"/>
            <a:chExt cx="3797741" cy="2704770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D139AC37-8FF1-F54F-8305-62D89ECF8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248" t="13275" r="11495" b="8347"/>
            <a:stretch/>
          </p:blipFill>
          <p:spPr>
            <a:xfrm>
              <a:off x="828000" y="1296000"/>
              <a:ext cx="3276000" cy="1944000"/>
            </a:xfrm>
            <a:prstGeom prst="rect">
              <a:avLst/>
            </a:prstGeom>
          </p:spPr>
        </p:pic>
        <p:sp>
          <p:nvSpPr>
            <p:cNvPr id="54" name="ZoneTexte 36">
              <a:extLst>
                <a:ext uri="{FF2B5EF4-FFF2-40B4-BE49-F238E27FC236}">
                  <a16:creationId xmlns:a16="http://schemas.microsoft.com/office/drawing/2014/main" id="{286973B6-CEB6-5842-AE48-CA40F5CBC325}"/>
                </a:ext>
              </a:extLst>
            </p:cNvPr>
            <p:cNvSpPr txBox="1"/>
            <p:nvPr/>
          </p:nvSpPr>
          <p:spPr>
            <a:xfrm>
              <a:off x="982461" y="3236045"/>
              <a:ext cx="4667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1000</a:t>
              </a:r>
            </a:p>
          </p:txBody>
        </p:sp>
        <p:sp>
          <p:nvSpPr>
            <p:cNvPr id="55" name="ZoneTexte 36">
              <a:extLst>
                <a:ext uri="{FF2B5EF4-FFF2-40B4-BE49-F238E27FC236}">
                  <a16:creationId xmlns:a16="http://schemas.microsoft.com/office/drawing/2014/main" id="{E406FF91-9037-2340-958F-4DD3F7E0194B}"/>
                </a:ext>
              </a:extLst>
            </p:cNvPr>
            <p:cNvSpPr txBox="1"/>
            <p:nvPr/>
          </p:nvSpPr>
          <p:spPr>
            <a:xfrm>
              <a:off x="1715337" y="3236044"/>
              <a:ext cx="4667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3000</a:t>
              </a:r>
            </a:p>
          </p:txBody>
        </p:sp>
        <p:sp>
          <p:nvSpPr>
            <p:cNvPr id="56" name="ZoneTexte 36">
              <a:extLst>
                <a:ext uri="{FF2B5EF4-FFF2-40B4-BE49-F238E27FC236}">
                  <a16:creationId xmlns:a16="http://schemas.microsoft.com/office/drawing/2014/main" id="{FCA1E456-06D9-7047-B764-38310C0BE6A3}"/>
                </a:ext>
              </a:extLst>
            </p:cNvPr>
            <p:cNvSpPr txBox="1"/>
            <p:nvPr/>
          </p:nvSpPr>
          <p:spPr>
            <a:xfrm>
              <a:off x="2450072" y="3236044"/>
              <a:ext cx="4667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5000</a:t>
              </a:r>
            </a:p>
          </p:txBody>
        </p:sp>
        <p:sp>
          <p:nvSpPr>
            <p:cNvPr id="57" name="ZoneTexte 36">
              <a:extLst>
                <a:ext uri="{FF2B5EF4-FFF2-40B4-BE49-F238E27FC236}">
                  <a16:creationId xmlns:a16="http://schemas.microsoft.com/office/drawing/2014/main" id="{00EC5E08-6B47-E444-87DA-6ECF94C6F5C5}"/>
                </a:ext>
              </a:extLst>
            </p:cNvPr>
            <p:cNvSpPr txBox="1"/>
            <p:nvPr/>
          </p:nvSpPr>
          <p:spPr>
            <a:xfrm>
              <a:off x="3190595" y="3236043"/>
              <a:ext cx="4667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7000</a:t>
              </a:r>
            </a:p>
          </p:txBody>
        </p:sp>
        <p:sp>
          <p:nvSpPr>
            <p:cNvPr id="60" name="ZoneTexte 32">
              <a:extLst>
                <a:ext uri="{FF2B5EF4-FFF2-40B4-BE49-F238E27FC236}">
                  <a16:creationId xmlns:a16="http://schemas.microsoft.com/office/drawing/2014/main" id="{788F6EAB-9F1F-BF44-BFFC-BCF1C02A005E}"/>
                </a:ext>
              </a:extLst>
            </p:cNvPr>
            <p:cNvSpPr txBox="1"/>
            <p:nvPr/>
          </p:nvSpPr>
          <p:spPr>
            <a:xfrm>
              <a:off x="2138025" y="3403508"/>
              <a:ext cx="65594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Time (s)</a:t>
              </a:r>
            </a:p>
          </p:txBody>
        </p:sp>
        <p:sp>
          <p:nvSpPr>
            <p:cNvPr id="63" name="ZoneTexte 24">
              <a:extLst>
                <a:ext uri="{FF2B5EF4-FFF2-40B4-BE49-F238E27FC236}">
                  <a16:creationId xmlns:a16="http://schemas.microsoft.com/office/drawing/2014/main" id="{61EA312E-5580-B842-9279-370460E466CF}"/>
                </a:ext>
              </a:extLst>
            </p:cNvPr>
            <p:cNvSpPr txBox="1"/>
            <p:nvPr/>
          </p:nvSpPr>
          <p:spPr>
            <a:xfrm rot="16200000">
              <a:off x="-240044" y="2144889"/>
              <a:ext cx="13388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DNA extension (</a:t>
              </a:r>
              <a:r>
                <a:rPr lang="en-US" sz="1000" dirty="0">
                  <a:latin typeface="Symbol" panose="05050102010706020507" pitchFamily="18" charset="2"/>
                  <a:cs typeface="Arial" panose="020B0604020202020204" pitchFamily="34" charset="0"/>
                </a:rPr>
                <a:t>m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m)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3C2D434-B3A3-8B4A-9F8A-E9553B5A8630}"/>
                </a:ext>
              </a:extLst>
            </p:cNvPr>
            <p:cNvSpPr txBox="1"/>
            <p:nvPr/>
          </p:nvSpPr>
          <p:spPr>
            <a:xfrm>
              <a:off x="1952313" y="944959"/>
              <a:ext cx="1023196" cy="257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0 </a:t>
              </a:r>
              <a:r>
                <a:rPr lang="en-US" sz="2000" dirty="0" err="1">
                  <a:solidFill>
                    <a:srgbClr val="FF0000"/>
                  </a:solidFill>
                </a:rPr>
                <a:t>nM</a:t>
              </a:r>
              <a:r>
                <a:rPr lang="en-US" sz="2000" dirty="0">
                  <a:solidFill>
                    <a:srgbClr val="FF0000"/>
                  </a:solidFill>
                </a:rPr>
                <a:t> hACE2</a:t>
              </a:r>
            </a:p>
          </p:txBody>
        </p:sp>
        <p:sp>
          <p:nvSpPr>
            <p:cNvPr id="65" name="ZoneTexte 44">
              <a:extLst>
                <a:ext uri="{FF2B5EF4-FFF2-40B4-BE49-F238E27FC236}">
                  <a16:creationId xmlns:a16="http://schemas.microsoft.com/office/drawing/2014/main" id="{89703D0F-2DF5-8A40-A34D-430FC52C1E14}"/>
                </a:ext>
              </a:extLst>
            </p:cNvPr>
            <p:cNvSpPr txBox="1"/>
            <p:nvPr/>
          </p:nvSpPr>
          <p:spPr>
            <a:xfrm>
              <a:off x="517368" y="1688921"/>
              <a:ext cx="3609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0.4</a:t>
              </a:r>
            </a:p>
          </p:txBody>
        </p:sp>
        <p:sp>
          <p:nvSpPr>
            <p:cNvPr id="66" name="ZoneTexte 44">
              <a:extLst>
                <a:ext uri="{FF2B5EF4-FFF2-40B4-BE49-F238E27FC236}">
                  <a16:creationId xmlns:a16="http://schemas.microsoft.com/office/drawing/2014/main" id="{E1A08C81-3753-774E-A8E4-FFAD974AA31F}"/>
                </a:ext>
              </a:extLst>
            </p:cNvPr>
            <p:cNvSpPr txBox="1"/>
            <p:nvPr/>
          </p:nvSpPr>
          <p:spPr>
            <a:xfrm>
              <a:off x="517368" y="2202151"/>
              <a:ext cx="3609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0.2</a:t>
              </a:r>
            </a:p>
          </p:txBody>
        </p:sp>
        <p:sp>
          <p:nvSpPr>
            <p:cNvPr id="67" name="ZoneTexte 44">
              <a:extLst>
                <a:ext uri="{FF2B5EF4-FFF2-40B4-BE49-F238E27FC236}">
                  <a16:creationId xmlns:a16="http://schemas.microsoft.com/office/drawing/2014/main" id="{AE465DD6-F979-C345-8AE7-40D4EFBC05CF}"/>
                </a:ext>
              </a:extLst>
            </p:cNvPr>
            <p:cNvSpPr txBox="1"/>
            <p:nvPr/>
          </p:nvSpPr>
          <p:spPr>
            <a:xfrm>
              <a:off x="623167" y="2709218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C43C2BD-345A-1149-BBA4-B01D2BB90977}"/>
              </a:ext>
            </a:extLst>
          </p:cNvPr>
          <p:cNvGrpSpPr/>
          <p:nvPr/>
        </p:nvGrpSpPr>
        <p:grpSpPr>
          <a:xfrm>
            <a:off x="5796363" y="1279474"/>
            <a:ext cx="5580474" cy="4170318"/>
            <a:chOff x="305619" y="3992402"/>
            <a:chExt cx="3798381" cy="2671086"/>
          </a:xfrm>
        </p:grpSpPr>
        <p:sp>
          <p:nvSpPr>
            <p:cNvPr id="69" name="ZoneTexte 36">
              <a:extLst>
                <a:ext uri="{FF2B5EF4-FFF2-40B4-BE49-F238E27FC236}">
                  <a16:creationId xmlns:a16="http://schemas.microsoft.com/office/drawing/2014/main" id="{FAB15B4E-AC9C-0F44-938B-7B7B6295DE21}"/>
                </a:ext>
              </a:extLst>
            </p:cNvPr>
            <p:cNvSpPr txBox="1"/>
            <p:nvPr/>
          </p:nvSpPr>
          <p:spPr>
            <a:xfrm>
              <a:off x="1061269" y="6251846"/>
              <a:ext cx="4667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1000</a:t>
              </a:r>
            </a:p>
          </p:txBody>
        </p:sp>
        <p:sp>
          <p:nvSpPr>
            <p:cNvPr id="70" name="ZoneTexte 36">
              <a:extLst>
                <a:ext uri="{FF2B5EF4-FFF2-40B4-BE49-F238E27FC236}">
                  <a16:creationId xmlns:a16="http://schemas.microsoft.com/office/drawing/2014/main" id="{E03F3897-C142-FB47-8062-1E5BED2D4581}"/>
                </a:ext>
              </a:extLst>
            </p:cNvPr>
            <p:cNvSpPr txBox="1"/>
            <p:nvPr/>
          </p:nvSpPr>
          <p:spPr>
            <a:xfrm>
              <a:off x="1813275" y="6251845"/>
              <a:ext cx="4667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3000</a:t>
              </a:r>
            </a:p>
          </p:txBody>
        </p:sp>
        <p:sp>
          <p:nvSpPr>
            <p:cNvPr id="71" name="ZoneTexte 36">
              <a:extLst>
                <a:ext uri="{FF2B5EF4-FFF2-40B4-BE49-F238E27FC236}">
                  <a16:creationId xmlns:a16="http://schemas.microsoft.com/office/drawing/2014/main" id="{2684DF14-751F-3D45-8A24-3E77906EE6E7}"/>
                </a:ext>
              </a:extLst>
            </p:cNvPr>
            <p:cNvSpPr txBox="1"/>
            <p:nvPr/>
          </p:nvSpPr>
          <p:spPr>
            <a:xfrm>
              <a:off x="2563314" y="6251845"/>
              <a:ext cx="4667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5000</a:t>
              </a:r>
            </a:p>
          </p:txBody>
        </p:sp>
        <p:sp>
          <p:nvSpPr>
            <p:cNvPr id="72" name="ZoneTexte 36">
              <a:extLst>
                <a:ext uri="{FF2B5EF4-FFF2-40B4-BE49-F238E27FC236}">
                  <a16:creationId xmlns:a16="http://schemas.microsoft.com/office/drawing/2014/main" id="{852B5613-1539-D744-B412-B7933C1CF4DF}"/>
                </a:ext>
              </a:extLst>
            </p:cNvPr>
            <p:cNvSpPr txBox="1"/>
            <p:nvPr/>
          </p:nvSpPr>
          <p:spPr>
            <a:xfrm>
              <a:off x="3311489" y="6251844"/>
              <a:ext cx="4667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7000</a:t>
              </a:r>
            </a:p>
          </p:txBody>
        </p:sp>
        <p:sp>
          <p:nvSpPr>
            <p:cNvPr id="73" name="ZoneTexte 32">
              <a:extLst>
                <a:ext uri="{FF2B5EF4-FFF2-40B4-BE49-F238E27FC236}">
                  <a16:creationId xmlns:a16="http://schemas.microsoft.com/office/drawing/2014/main" id="{E31B3673-9885-F743-8861-D91D62B952ED}"/>
                </a:ext>
              </a:extLst>
            </p:cNvPr>
            <p:cNvSpPr txBox="1"/>
            <p:nvPr/>
          </p:nvSpPr>
          <p:spPr>
            <a:xfrm>
              <a:off x="2136591" y="6417267"/>
              <a:ext cx="65594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Time (s)</a:t>
              </a: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8B54B9F1-B5CD-7C4E-B876-232956D370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368" t="13415" r="11376" b="8206"/>
            <a:stretch/>
          </p:blipFill>
          <p:spPr>
            <a:xfrm>
              <a:off x="828000" y="4324100"/>
              <a:ext cx="3276000" cy="1944000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74AD8C8-8861-9B4F-BD0B-F8EDE87171CF}"/>
                </a:ext>
              </a:extLst>
            </p:cNvPr>
            <p:cNvSpPr txBox="1"/>
            <p:nvPr/>
          </p:nvSpPr>
          <p:spPr>
            <a:xfrm>
              <a:off x="2027388" y="3992402"/>
              <a:ext cx="1080226" cy="256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60 </a:t>
              </a:r>
              <a:r>
                <a:rPr lang="en-US" sz="2000" dirty="0" err="1">
                  <a:solidFill>
                    <a:srgbClr val="FF0000"/>
                  </a:solidFill>
                </a:rPr>
                <a:t>nM</a:t>
              </a:r>
              <a:r>
                <a:rPr lang="en-US" sz="2000" dirty="0">
                  <a:solidFill>
                    <a:srgbClr val="FF0000"/>
                  </a:solidFill>
                </a:rPr>
                <a:t> hACE2</a:t>
              </a:r>
            </a:p>
          </p:txBody>
        </p:sp>
        <p:sp>
          <p:nvSpPr>
            <p:cNvPr id="76" name="ZoneTexte 24">
              <a:extLst>
                <a:ext uri="{FF2B5EF4-FFF2-40B4-BE49-F238E27FC236}">
                  <a16:creationId xmlns:a16="http://schemas.microsoft.com/office/drawing/2014/main" id="{E01F13C6-F178-5346-B8A0-BBC4FFCF1A4F}"/>
                </a:ext>
              </a:extLst>
            </p:cNvPr>
            <p:cNvSpPr txBox="1"/>
            <p:nvPr/>
          </p:nvSpPr>
          <p:spPr>
            <a:xfrm rot="16200000">
              <a:off x="-240684" y="5159093"/>
              <a:ext cx="13388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DNA extension (</a:t>
              </a:r>
              <a:r>
                <a:rPr lang="en-US" sz="1000" dirty="0">
                  <a:latin typeface="Symbol" panose="05050102010706020507" pitchFamily="18" charset="2"/>
                  <a:cs typeface="Arial" panose="020B0604020202020204" pitchFamily="34" charset="0"/>
                </a:rPr>
                <a:t>m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m)</a:t>
              </a:r>
            </a:p>
          </p:txBody>
        </p:sp>
        <p:sp>
          <p:nvSpPr>
            <p:cNvPr id="77" name="ZoneTexte 44">
              <a:extLst>
                <a:ext uri="{FF2B5EF4-FFF2-40B4-BE49-F238E27FC236}">
                  <a16:creationId xmlns:a16="http://schemas.microsoft.com/office/drawing/2014/main" id="{5B7C5339-FBCF-2746-8225-A56AE316196F}"/>
                </a:ext>
              </a:extLst>
            </p:cNvPr>
            <p:cNvSpPr txBox="1"/>
            <p:nvPr/>
          </p:nvSpPr>
          <p:spPr>
            <a:xfrm>
              <a:off x="516728" y="4703125"/>
              <a:ext cx="3609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0.4</a:t>
              </a:r>
            </a:p>
          </p:txBody>
        </p:sp>
        <p:sp>
          <p:nvSpPr>
            <p:cNvPr id="78" name="ZoneTexte 44">
              <a:extLst>
                <a:ext uri="{FF2B5EF4-FFF2-40B4-BE49-F238E27FC236}">
                  <a16:creationId xmlns:a16="http://schemas.microsoft.com/office/drawing/2014/main" id="{8E8E8C85-563B-FE4F-9013-EF74E9AB437C}"/>
                </a:ext>
              </a:extLst>
            </p:cNvPr>
            <p:cNvSpPr txBox="1"/>
            <p:nvPr/>
          </p:nvSpPr>
          <p:spPr>
            <a:xfrm>
              <a:off x="516728" y="5216355"/>
              <a:ext cx="3609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0.2</a:t>
              </a:r>
            </a:p>
          </p:txBody>
        </p:sp>
        <p:sp>
          <p:nvSpPr>
            <p:cNvPr id="79" name="ZoneTexte 44">
              <a:extLst>
                <a:ext uri="{FF2B5EF4-FFF2-40B4-BE49-F238E27FC236}">
                  <a16:creationId xmlns:a16="http://schemas.microsoft.com/office/drawing/2014/main" id="{F5658E52-31FB-C047-9932-DB43E0D807E2}"/>
                </a:ext>
              </a:extLst>
            </p:cNvPr>
            <p:cNvSpPr txBox="1"/>
            <p:nvPr/>
          </p:nvSpPr>
          <p:spPr>
            <a:xfrm>
              <a:off x="622527" y="5723422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798BBEF8-070E-164E-A729-D2A8A6C2A65D}"/>
              </a:ext>
            </a:extLst>
          </p:cNvPr>
          <p:cNvSpPr txBox="1"/>
          <p:nvPr/>
        </p:nvSpPr>
        <p:spPr>
          <a:xfrm>
            <a:off x="1538496" y="1942010"/>
            <a:ext cx="46358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Symbol" pitchFamily="2" charset="2"/>
              </a:rPr>
              <a:t>D</a:t>
            </a:r>
            <a:r>
              <a:rPr lang="en-US" sz="1600" dirty="0" err="1"/>
              <a:t>t</a:t>
            </a:r>
            <a:r>
              <a:rPr lang="en-US" sz="1600" baseline="-25000" dirty="0" err="1"/>
              <a:t>D</a:t>
            </a:r>
            <a:endParaRPr lang="en-US" sz="1600" baseline="-25000" dirty="0"/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59816ADC-2765-AB4B-B5FC-D48D4A2E6984}"/>
              </a:ext>
            </a:extLst>
          </p:cNvPr>
          <p:cNvCxnSpPr/>
          <p:nvPr/>
        </p:nvCxnSpPr>
        <p:spPr bwMode="auto">
          <a:xfrm flipH="1">
            <a:off x="1979537" y="2384383"/>
            <a:ext cx="197982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A2141BA7-B067-6949-BDAB-311B8CA753E5}"/>
              </a:ext>
            </a:extLst>
          </p:cNvPr>
          <p:cNvCxnSpPr/>
          <p:nvPr/>
        </p:nvCxnSpPr>
        <p:spPr bwMode="auto">
          <a:xfrm flipH="1">
            <a:off x="1357896" y="2369340"/>
            <a:ext cx="197982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F11B148F-EFB0-0846-AD40-8FD092C187EE}"/>
              </a:ext>
            </a:extLst>
          </p:cNvPr>
          <p:cNvCxnSpPr/>
          <p:nvPr/>
        </p:nvCxnSpPr>
        <p:spPr bwMode="auto">
          <a:xfrm flipH="1">
            <a:off x="1759389" y="3887209"/>
            <a:ext cx="197982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9927CD2-D3E3-FF42-BE31-B998355C7143}"/>
              </a:ext>
            </a:extLst>
          </p:cNvPr>
          <p:cNvCxnSpPr/>
          <p:nvPr/>
        </p:nvCxnSpPr>
        <p:spPr bwMode="auto">
          <a:xfrm flipH="1">
            <a:off x="2027188" y="3887209"/>
            <a:ext cx="197982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0D2C67CA-CE08-E94D-A673-7316421A003A}"/>
              </a:ext>
            </a:extLst>
          </p:cNvPr>
          <p:cNvSpPr txBox="1"/>
          <p:nvPr/>
        </p:nvSpPr>
        <p:spPr>
          <a:xfrm>
            <a:off x="1761582" y="3937744"/>
            <a:ext cx="45717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Symbol" pitchFamily="2" charset="2"/>
              </a:rPr>
              <a:t>D</a:t>
            </a:r>
            <a:r>
              <a:rPr lang="en-US" sz="1600" dirty="0" err="1"/>
              <a:t>t</a:t>
            </a:r>
            <a:r>
              <a:rPr lang="en-US" sz="1600" baseline="-25000" dirty="0" err="1"/>
              <a:t>A</a:t>
            </a:r>
            <a:endParaRPr lang="en-US" sz="1600" baseline="-25000" dirty="0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1F3683CD-F861-284A-A760-96B96C451C37}"/>
              </a:ext>
            </a:extLst>
          </p:cNvPr>
          <p:cNvCxnSpPr/>
          <p:nvPr/>
        </p:nvCxnSpPr>
        <p:spPr bwMode="auto">
          <a:xfrm>
            <a:off x="1555878" y="2255592"/>
            <a:ext cx="0" cy="24697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8FA2F09-91AE-D74C-B098-13CB789D7A44}"/>
              </a:ext>
            </a:extLst>
          </p:cNvPr>
          <p:cNvCxnSpPr/>
          <p:nvPr/>
        </p:nvCxnSpPr>
        <p:spPr bwMode="auto">
          <a:xfrm>
            <a:off x="1973788" y="2270635"/>
            <a:ext cx="0" cy="24697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A8B94A07-3B62-3E40-80DE-E8D873949AF3}"/>
              </a:ext>
            </a:extLst>
          </p:cNvPr>
          <p:cNvCxnSpPr/>
          <p:nvPr/>
        </p:nvCxnSpPr>
        <p:spPr bwMode="auto">
          <a:xfrm>
            <a:off x="1967647" y="3763722"/>
            <a:ext cx="0" cy="24697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CE184008-770C-9842-A30E-2DF88F773404}"/>
              </a:ext>
            </a:extLst>
          </p:cNvPr>
          <p:cNvCxnSpPr/>
          <p:nvPr/>
        </p:nvCxnSpPr>
        <p:spPr bwMode="auto">
          <a:xfrm>
            <a:off x="2015338" y="3763722"/>
            <a:ext cx="0" cy="24697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Titre 1"/>
          <p:cNvSpPr>
            <a:spLocks noGrp="1"/>
          </p:cNvSpPr>
          <p:nvPr>
            <p:ph type="title"/>
          </p:nvPr>
        </p:nvSpPr>
        <p:spPr>
          <a:xfrm>
            <a:off x="1416033" y="186142"/>
            <a:ext cx="8902083" cy="745566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en-US" i="1" dirty="0"/>
              <a:t>In trans </a:t>
            </a:r>
            <a:r>
              <a:rPr lang="en-US" dirty="0"/>
              <a:t>titration of hACE2 against RBD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93863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0E82BA58-DD58-354D-8361-3EFAC4E2B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00" t="22984" r="28911" b="40791"/>
          <a:stretch/>
        </p:blipFill>
        <p:spPr>
          <a:xfrm>
            <a:off x="1094435" y="1574636"/>
            <a:ext cx="2290466" cy="30989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CD4980-62B2-C84C-9550-A94BBB2252FC}"/>
              </a:ext>
            </a:extLst>
          </p:cNvPr>
          <p:cNvSpPr txBox="1"/>
          <p:nvPr/>
        </p:nvSpPr>
        <p:spPr>
          <a:xfrm>
            <a:off x="2658074" y="132759"/>
            <a:ext cx="5834699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Interaction entre </a:t>
            </a:r>
            <a:r>
              <a:rPr lang="en-US" sz="3200" dirty="0" err="1"/>
              <a:t>une</a:t>
            </a:r>
            <a:r>
              <a:rPr lang="en-US" sz="3200" dirty="0"/>
              <a:t> </a:t>
            </a:r>
            <a:r>
              <a:rPr lang="en-US" sz="3200" dirty="0" err="1"/>
              <a:t>molécule</a:t>
            </a:r>
            <a:r>
              <a:rPr lang="en-US" sz="3200" dirty="0"/>
              <a:t> </a:t>
            </a:r>
            <a:r>
              <a:rPr lang="en-US" sz="3200" dirty="0" err="1"/>
              <a:t>médicamenteuse</a:t>
            </a:r>
            <a:r>
              <a:rPr lang="en-US" sz="3200" dirty="0"/>
              <a:t> et </a:t>
            </a:r>
            <a:r>
              <a:rPr lang="en-US" sz="3200" dirty="0" err="1"/>
              <a:t>sa</a:t>
            </a:r>
            <a:r>
              <a:rPr lang="en-US" sz="3200" dirty="0"/>
              <a:t> </a:t>
            </a:r>
            <a:r>
              <a:rPr lang="en-US" sz="3200" dirty="0" err="1"/>
              <a:t>sible</a:t>
            </a:r>
            <a:endParaRPr lang="en-US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AADC56-410B-5148-9356-48A494624EEE}"/>
              </a:ext>
            </a:extLst>
          </p:cNvPr>
          <p:cNvSpPr txBox="1"/>
          <p:nvPr/>
        </p:nvSpPr>
        <p:spPr>
          <a:xfrm>
            <a:off x="64369" y="6545896"/>
            <a:ext cx="3579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Pomplun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  <a:r>
              <a:rPr lang="en-US" sz="1200" i="1" dirty="0"/>
              <a:t>J. Med. Chem.,</a:t>
            </a:r>
            <a:r>
              <a:rPr lang="en-US" sz="1200" dirty="0"/>
              <a:t> </a:t>
            </a:r>
            <a:r>
              <a:rPr lang="en-US" sz="1200" b="1" dirty="0"/>
              <a:t>61</a:t>
            </a:r>
            <a:r>
              <a:rPr lang="en-US" sz="1200" dirty="0"/>
              <a:t>, 3660-3673 (2018)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B61DB8-C468-594B-986D-3019E02817FF}"/>
              </a:ext>
            </a:extLst>
          </p:cNvPr>
          <p:cNvSpPr txBox="1"/>
          <p:nvPr/>
        </p:nvSpPr>
        <p:spPr>
          <a:xfrm>
            <a:off x="1084037" y="1463967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J-DNA tip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4A5CE1-4A04-3A47-B111-5A5EFFA8DDFF}"/>
              </a:ext>
            </a:extLst>
          </p:cNvPr>
          <p:cNvSpPr txBox="1"/>
          <p:nvPr/>
        </p:nvSpPr>
        <p:spPr>
          <a:xfrm>
            <a:off x="3446215" y="1966346"/>
            <a:ext cx="369332" cy="1334724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200" dirty="0" err="1"/>
              <a:t>azidobutyrate</a:t>
            </a:r>
            <a:r>
              <a:rPr lang="en-US" sz="1200" dirty="0"/>
              <a:t> linker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78893D-8514-C74F-9C58-02F6F19F7AB6}"/>
              </a:ext>
            </a:extLst>
          </p:cNvPr>
          <p:cNvSpPr txBox="1"/>
          <p:nvPr/>
        </p:nvSpPr>
        <p:spPr>
          <a:xfrm>
            <a:off x="3432963" y="3802674"/>
            <a:ext cx="369332" cy="457818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200" dirty="0"/>
              <a:t>JK313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57E78B-FCD5-3E40-9783-EF4A0A0E5F6E}"/>
              </a:ext>
            </a:extLst>
          </p:cNvPr>
          <p:cNvCxnSpPr>
            <a:cxnSpLocks/>
          </p:cNvCxnSpPr>
          <p:nvPr/>
        </p:nvCxnSpPr>
        <p:spPr>
          <a:xfrm>
            <a:off x="3815547" y="1732520"/>
            <a:ext cx="0" cy="31449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7C7C9E8-15DB-2D40-983C-617947E0B21C}"/>
              </a:ext>
            </a:extLst>
          </p:cNvPr>
          <p:cNvSpPr txBox="1"/>
          <p:nvPr/>
        </p:nvSpPr>
        <p:spPr>
          <a:xfrm>
            <a:off x="3778601" y="2777361"/>
            <a:ext cx="353943" cy="985206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100" dirty="0" err="1"/>
              <a:t>CuAAC</a:t>
            </a:r>
            <a:r>
              <a:rPr lang="en-US" sz="1100" dirty="0"/>
              <a:t> reaction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3561B7A-F09E-EC44-B19D-AAFC1F84C172}"/>
              </a:ext>
            </a:extLst>
          </p:cNvPr>
          <p:cNvCxnSpPr>
            <a:cxnSpLocks/>
          </p:cNvCxnSpPr>
          <p:nvPr/>
        </p:nvCxnSpPr>
        <p:spPr>
          <a:xfrm flipH="1">
            <a:off x="1822440" y="4104662"/>
            <a:ext cx="113788" cy="735028"/>
          </a:xfrm>
          <a:prstGeom prst="straightConnector1">
            <a:avLst/>
          </a:prstGeom>
          <a:ln w="9525">
            <a:solidFill>
              <a:schemeClr val="tx1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2A0078D-D730-A74A-8C0B-E64323EFE1AC}"/>
              </a:ext>
            </a:extLst>
          </p:cNvPr>
          <p:cNvSpPr txBox="1"/>
          <p:nvPr/>
        </p:nvSpPr>
        <p:spPr>
          <a:xfrm>
            <a:off x="955415" y="4896240"/>
            <a:ext cx="2205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Pipecolate core: </a:t>
            </a:r>
          </a:p>
          <a:p>
            <a:pPr algn="ctr"/>
            <a:r>
              <a:rPr lang="en-US" sz="1200" dirty="0"/>
              <a:t>shared structure with rapamycin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C6A5C2F6-4C76-BD45-AF63-7D2658BE9C28}"/>
              </a:ext>
            </a:extLst>
          </p:cNvPr>
          <p:cNvSpPr/>
          <p:nvPr/>
        </p:nvSpPr>
        <p:spPr>
          <a:xfrm>
            <a:off x="1094598" y="3329899"/>
            <a:ext cx="2384936" cy="1386788"/>
          </a:xfrm>
          <a:prstGeom prst="round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996F2EF-2F77-2E4B-8422-5A1F5EF78DE9}"/>
              </a:ext>
            </a:extLst>
          </p:cNvPr>
          <p:cNvSpPr/>
          <p:nvPr/>
        </p:nvSpPr>
        <p:spPr>
          <a:xfrm>
            <a:off x="1094597" y="1890208"/>
            <a:ext cx="2344608" cy="1386788"/>
          </a:xfrm>
          <a:prstGeom prst="roundRect">
            <a:avLst/>
          </a:prstGeom>
          <a:noFill/>
          <a:ln>
            <a:solidFill>
              <a:srgbClr val="92D05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CFF91A3-CC20-354D-9FDC-CFE8DE7DFD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24" t="1133" r="-2078" b="-1133"/>
          <a:stretch/>
        </p:blipFill>
        <p:spPr>
          <a:xfrm>
            <a:off x="6273209" y="1859359"/>
            <a:ext cx="5826868" cy="28142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419" y="1966346"/>
            <a:ext cx="769237" cy="218437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595089" y="2992466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E40"/>
                </a:solidFill>
              </a:rPr>
              <a:t>JK313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415504" y="3392287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FKBP12</a:t>
            </a:r>
          </a:p>
        </p:txBody>
      </p:sp>
    </p:spTree>
    <p:extLst>
      <p:ext uri="{BB962C8B-B14F-4D97-AF65-F5344CB8AC3E}">
        <p14:creationId xmlns:p14="http://schemas.microsoft.com/office/powerpoint/2010/main" val="33607514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53827" y="326287"/>
            <a:ext cx="6590549" cy="863925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en-US" dirty="0"/>
              <a:t>Titration </a:t>
            </a:r>
            <a:r>
              <a:rPr lang="en-US" i="1" dirty="0"/>
              <a:t>en trans </a:t>
            </a:r>
            <a:r>
              <a:rPr lang="en-US" dirty="0"/>
              <a:t>de JK313</a:t>
            </a:r>
            <a:endParaRPr lang="en-US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7115175" y="2200275"/>
            <a:ext cx="14372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1/&lt;</a:t>
            </a:r>
            <a:r>
              <a:rPr lang="el-GR" i="1" dirty="0"/>
              <a:t> Δ</a:t>
            </a:r>
            <a:r>
              <a:rPr lang="en-US" i="1" dirty="0"/>
              <a:t>t</a:t>
            </a:r>
            <a:r>
              <a:rPr lang="en-US" i="1" baseline="-25000" dirty="0"/>
              <a:t>o</a:t>
            </a:r>
            <a:r>
              <a:rPr lang="en-US" dirty="0"/>
              <a:t>&gt; = </a:t>
            </a:r>
            <a:r>
              <a:rPr lang="en-US" dirty="0" err="1"/>
              <a:t>k</a:t>
            </a:r>
            <a:r>
              <a:rPr lang="en-US" baseline="-25000" dirty="0" err="1"/>
              <a:t>on</a:t>
            </a:r>
            <a:endParaRPr lang="en-US" baseline="-25000" dirty="0"/>
          </a:p>
          <a:p>
            <a:endParaRPr lang="en-US" dirty="0"/>
          </a:p>
          <a:p>
            <a:endParaRPr lang="en-US" dirty="0"/>
          </a:p>
          <a:p>
            <a:endParaRPr lang="en-US" baseline="-25000" dirty="0"/>
          </a:p>
        </p:txBody>
      </p:sp>
      <p:sp>
        <p:nvSpPr>
          <p:cNvPr id="24" name="AutoShape 2" descr="data:image/png;base64,iVBORw0KGgoAAAANSUhEUgAAAIkAAAArCAYAAABM8KssAAADYklEQVR4nO2c25XEIAhArcuCrMdqbMZi2A838YWKmkQz4Z6Tj53JwxEEhLBCMEwLqyUIIZqHMgDLBsmsBcCClgKEkKBtrghgFCsJIwRYDVIIEFKDhVgZDiVqKYlR+PXMs5Q8wyWL/Ly5Mt03O5WsYI38OQoMK9GtnJ4hkKOTbVk2XRg1pnVWS5BagxICpLbotVbLz1gao9a5ZwADKpGhW6BlJXHyw+VWfECP1rlr3PmYy/H3DI/ftShGlRfKE7gYMpafsyT1Oe9TlP9Alep2wKjz3JLGUuOatwNGLbeWqcU+QoGWAjgZEY2DUxLaSk+Fj/lDP9CLfOKmhBZ13RiOnWp8UC0EScl7hQlWg0xuipm2HVbY3Vgth4L+K8Hikb7rGxZ/5AGY/z3MW3gfo8ruy++M+mKhnZgVzmXjQOKRXqobjFrAhUXrpS1t6nKOv497Wy29e0p+1FstTo+LvhNKrsopdHmsRW9SM5WYZTivqaby/UDCcw9lSZXHP+uZyc52XcHvd2Ojj6NmKZ8ikgfJauPnYXLxu5mHazeYQjxlSTAlOHJEYigFsHbb2wNlq5u5HCwazo/rY4U06EU1+AWULO2uGNWW5S7uM7MkT2ZkUfcXWVT6BPUEiyOJtq4kV4MwHrFa98clK4j86IMBK5bPOT/rHAclmxnGAuuVpD2Ot1nHW0i3rF3ZxoSWBfTfj8UuVyoJlbfFWRGljGJ2tLaBgc+dzS1QX5EYnXhWkkWk2/cZs/oVJSFtgRcctxDuok4fPZHjuFJJJi3lZfP8aktyhbtJ4xFK4FnjK5bkU6Q5gNkJYSX5QTChzuRoqNe+Wkm+1FKB1TfiGk5SJkjcGzYHLXeV1UuS51PG/LiSpHkSbqnAyavXqjI/92Un1ylJ8pu4pSIHe6GqeN5mi2i27FCs3XBLRUxYkQYwoAoKs2OQN1t2aL54JAZWxS+2VNRilZQd3icJmSk7NKvx3FIxxjal9X9myg6kCjC3VPSzyzuuBzNlB5LF55aKMXZ4W14IMVV2IC1mbqkYZ4e+Gz+OsbJDU057tFTstUvoZYfFMFp2IAW3S1oqEssVfvdWVvcCj5YdmuPepaXiV1j1XwV6yw7hdVU57NRSwWzKLi0VDJOBtVS8PR5hbiCOa9ZvHxmGYRiGWcYfxQ+sb3Fg6/AAAAAASUVORK5CYII="/>
          <p:cNvSpPr>
            <a:spLocks noChangeAspect="1" noChangeArrowheads="1"/>
          </p:cNvSpPr>
          <p:nvPr/>
        </p:nvSpPr>
        <p:spPr bwMode="auto">
          <a:xfrm>
            <a:off x="155575" y="-190500"/>
            <a:ext cx="130492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6957021" y="4777461"/>
                <a:ext cx="3007555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&lt;∆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&gt;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𝑟𝑎𝑛𝑠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021" y="4777461"/>
                <a:ext cx="3007555" cy="71468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995752" y="3116972"/>
                <a:ext cx="1549077" cy="6595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&lt;∆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&gt;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5752" y="3116972"/>
                <a:ext cx="1549077" cy="65954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8672425" y="5910247"/>
            <a:ext cx="1202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K = </a:t>
            </a:r>
            <a:r>
              <a:rPr lang="en-US" dirty="0" err="1"/>
              <a:t>k’</a:t>
            </a:r>
            <a:r>
              <a:rPr lang="en-US" baseline="-25000" dirty="0" err="1"/>
              <a:t>on</a:t>
            </a:r>
            <a:r>
              <a:rPr lang="en-US" dirty="0"/>
              <a:t>/</a:t>
            </a:r>
            <a:r>
              <a:rPr lang="en-US" dirty="0" err="1"/>
              <a:t>k</a:t>
            </a:r>
            <a:r>
              <a:rPr lang="en-US" baseline="-25000" dirty="0" err="1"/>
              <a:t>off</a:t>
            </a:r>
            <a:endParaRPr lang="en-US" baseline="-25000" dirty="0"/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9187621" y="3720163"/>
            <a:ext cx="421612" cy="10383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8828833" y="4758546"/>
            <a:ext cx="88838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[</a:t>
            </a:r>
            <a:r>
              <a:rPr lang="fr-FR" sz="1600" i="1" dirty="0"/>
              <a:t>hACE2</a:t>
            </a:r>
            <a:r>
              <a:rPr lang="fr-FR" sz="1600" i="1" baseline="-25000" dirty="0"/>
              <a:t>t</a:t>
            </a:r>
            <a:r>
              <a:rPr lang="fr-FR" sz="1600" dirty="0"/>
              <a:t>]</a:t>
            </a:r>
            <a:endParaRPr lang="en-US" sz="1600" baseline="-25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9479536" y="2896523"/>
            <a:ext cx="2251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In </a:t>
            </a:r>
            <a:r>
              <a:rPr lang="fr-FR" i="1" dirty="0" err="1"/>
              <a:t>trans</a:t>
            </a:r>
            <a:r>
              <a:rPr lang="fr-FR" dirty="0"/>
              <a:t> concentration</a:t>
            </a:r>
          </a:p>
          <a:p>
            <a:r>
              <a:rPr lang="fr-FR" dirty="0"/>
              <a:t>of hACE2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575" y="1737538"/>
            <a:ext cx="4387694" cy="500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58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35525" y="73025"/>
            <a:ext cx="2520950" cy="708025"/>
          </a:xfrm>
        </p:spPr>
        <p:txBody>
          <a:bodyPr/>
          <a:lstStyle/>
          <a:p>
            <a:pPr algn="ctr" eaLnBrk="1" hangingPunct="1"/>
            <a:r>
              <a:rPr lang="fr-FR" altLang="fr-FR" sz="4000" dirty="0"/>
              <a:t>L’équipe</a:t>
            </a:r>
            <a:endParaRPr lang="en-US" altLang="fr-FR" sz="4000" dirty="0"/>
          </a:p>
        </p:txBody>
      </p:sp>
      <p:pic>
        <p:nvPicPr>
          <p:cNvPr id="78851" name="Picture 12" descr="https://encrypted-tbn1.gstatic.com/images?q=tbn:ANd9GcRR8CN5mrhi9ZlyoW_M29D-GVzBcigEDnOmxGp8xDhodELPOIv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017" y="154641"/>
            <a:ext cx="105568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919288" y="922338"/>
            <a:ext cx="4117975" cy="5935662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charset="2"/>
              <a:buChar char="§"/>
              <a:defRPr kumimoji="0"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charset="2"/>
              <a:buChar char="§"/>
              <a:defRPr kumimoji="0" sz="26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" charset="2"/>
              <a:buChar char="§"/>
              <a:defRPr kumimoji="0" sz="2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" charset="2"/>
              <a:buChar char="§"/>
              <a:defRPr kumimoji="0" sz="22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Wingdings" charset="2"/>
              <a:buChar char="§"/>
              <a:defRPr kumimoji="0" sz="2000" kern="1200">
                <a:solidFill>
                  <a:schemeClr val="accent3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1100" dirty="0"/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1600" dirty="0"/>
              <a:t>Marc Nadal, Professor Paris 7  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1600" dirty="0">
                <a:solidFill>
                  <a:srgbClr val="FF0000"/>
                </a:solidFill>
              </a:rPr>
              <a:t>Charlie Gosse, </a:t>
            </a:r>
            <a:r>
              <a:rPr lang="en-US" sz="1600" dirty="0" err="1">
                <a:solidFill>
                  <a:srgbClr val="FF0000"/>
                </a:solidFill>
              </a:rPr>
              <a:t>CNRS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CR1</a:t>
            </a:r>
            <a:endParaRPr lang="en-US" sz="1600" dirty="0">
              <a:solidFill>
                <a:srgbClr val="FF0000"/>
              </a:solidFill>
            </a:endParaRP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1600" dirty="0"/>
              <a:t>Helene Debat, Asst. Prof. </a:t>
            </a:r>
            <a:r>
              <a:rPr lang="en-US" sz="1600" dirty="0" err="1"/>
              <a:t>UVSQY</a:t>
            </a:r>
            <a:endParaRPr lang="en-US" sz="1600" dirty="0"/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1600" dirty="0"/>
              <a:t>Florence Garnier, Asst. Prof. </a:t>
            </a:r>
            <a:r>
              <a:rPr lang="en-US" sz="1600" dirty="0" err="1"/>
              <a:t>UVSQY</a:t>
            </a:r>
            <a:endParaRPr lang="en-US" sz="1600" dirty="0"/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1400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fr-FR" sz="1600" dirty="0">
                <a:solidFill>
                  <a:srgbClr val="FF0000"/>
                </a:solidFill>
              </a:rPr>
              <a:t>Dorota Kostrz, </a:t>
            </a:r>
            <a:r>
              <a:rPr lang="fr-FR" sz="1600" dirty="0" err="1">
                <a:solidFill>
                  <a:srgbClr val="FF0000"/>
                </a:solidFill>
              </a:rPr>
              <a:t>PhD</a:t>
            </a:r>
            <a:endParaRPr lang="fr-FR" sz="1600" dirty="0">
              <a:solidFill>
                <a:srgbClr val="FF0000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fr-FR" sz="1600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>
                <a:solidFill>
                  <a:srgbClr val="FF0000"/>
                </a:solidFill>
              </a:rPr>
              <a:t>Francois Stransky, PhD student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1600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>
                <a:solidFill>
                  <a:srgbClr val="0000FF"/>
                </a:solidFill>
              </a:rPr>
              <a:t>Camille Duboc, ex-PhD student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1600" dirty="0">
              <a:solidFill>
                <a:srgbClr val="0000FF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>
                <a:solidFill>
                  <a:srgbClr val="0000FF"/>
                </a:solidFill>
              </a:rPr>
              <a:t>Jinglong Wang, ex-PhD student</a:t>
            </a:r>
            <a:endParaRPr lang="en-US" sz="1600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1600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>
                <a:solidFill>
                  <a:srgbClr val="FF0000"/>
                </a:solidFill>
              </a:rPr>
              <a:t>James Portman, PhD student</a:t>
            </a:r>
          </a:p>
          <a:p>
            <a:pPr marL="109728" indent="0" fontAlgn="auto">
              <a:lnSpc>
                <a:spcPct val="80000"/>
              </a:lnSpc>
              <a:spcAft>
                <a:spcPts val="0"/>
              </a:spcAft>
              <a:buFont typeface="Wingdings" charset="2"/>
              <a:buNone/>
              <a:defRPr/>
            </a:pPr>
            <a:endParaRPr lang="fr-FR" sz="1600" dirty="0">
              <a:solidFill>
                <a:srgbClr val="FF0000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 err="1"/>
              <a:t>Katryna</a:t>
            </a:r>
            <a:r>
              <a:rPr lang="en-US" sz="1600" dirty="0"/>
              <a:t> Nitsenko, PhD student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1600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/>
              <a:t>Long Yun, PhD student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1600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 err="1">
                <a:solidFill>
                  <a:srgbClr val="0000FF"/>
                </a:solidFill>
              </a:rPr>
              <a:t>Fianzo</a:t>
            </a:r>
            <a:r>
              <a:rPr lang="en-US" sz="1600" dirty="0">
                <a:solidFill>
                  <a:srgbClr val="0000FF"/>
                </a:solidFill>
              </a:rPr>
              <a:t> Smith-Clarke, PhD student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1600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/>
              <a:t>Julien Le Gall, PhD student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1600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 err="1"/>
              <a:t>Tobbias</a:t>
            </a:r>
            <a:r>
              <a:rPr lang="en-US" sz="1600" dirty="0"/>
              <a:t> </a:t>
            </a:r>
            <a:r>
              <a:rPr lang="en-US" sz="1600" dirty="0" err="1"/>
              <a:t>Tigges</a:t>
            </a:r>
            <a:r>
              <a:rPr lang="en-US" sz="1600" dirty="0"/>
              <a:t>, PhD student</a:t>
            </a:r>
          </a:p>
          <a:p>
            <a:pPr marL="109728" indent="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en-US" sz="1400" dirty="0"/>
              <a:t>	</a:t>
            </a:r>
            <a:endParaRPr lang="en-US" sz="1050" dirty="0"/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900" dirty="0"/>
              <a:t>	</a:t>
            </a:r>
            <a:br>
              <a:rPr lang="en-US" sz="900" dirty="0"/>
            </a:br>
            <a:endParaRPr lang="en-US" sz="900" dirty="0"/>
          </a:p>
          <a:p>
            <a:pPr lvl="1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900" dirty="0"/>
          </a:p>
          <a:p>
            <a:pPr lvl="1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1000" dirty="0"/>
          </a:p>
        </p:txBody>
      </p:sp>
      <p:pic>
        <p:nvPicPr>
          <p:cNvPr id="7885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5575300"/>
            <a:ext cx="12827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10" descr="http://samm.univ-paris1.fr/IMG/jpg/logo_an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650" y="3178969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8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1" y="154641"/>
            <a:ext cx="1098512" cy="155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9" name="Imag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153865"/>
            <a:ext cx="15938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0" name="Imag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900" y="5635625"/>
            <a:ext cx="27051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6249988" y="954088"/>
            <a:ext cx="4037012" cy="48339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85000" lnSpcReduction="2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charset="2"/>
              <a:buChar char="§"/>
              <a:defRPr kumimoji="0"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charset="2"/>
              <a:buChar char="§"/>
              <a:defRPr kumimoji="0" sz="26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" charset="2"/>
              <a:buChar char="§"/>
              <a:defRPr kumimoji="0" sz="2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" charset="2"/>
              <a:buChar char="§"/>
              <a:defRPr kumimoji="0" sz="22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Wingdings" charset="2"/>
              <a:buChar char="§"/>
              <a:defRPr kumimoji="0" sz="2000" kern="1200">
                <a:solidFill>
                  <a:schemeClr val="accent3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2000" u="sng" dirty="0"/>
              <a:t>Collaborators</a:t>
            </a:r>
            <a:endParaRPr lang="en-US" sz="2000" dirty="0"/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1600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>
                <a:solidFill>
                  <a:srgbClr val="0000FF"/>
                </a:solidFill>
              </a:rPr>
              <a:t>T. Blundell (Cambridge)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>
                <a:solidFill>
                  <a:srgbClr val="0000FF"/>
                </a:solidFill>
              </a:rPr>
              <a:t>J. Tainer (MD Anderson Cancer Center)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>
                <a:solidFill>
                  <a:srgbClr val="0000FF"/>
                </a:solidFill>
              </a:rPr>
              <a:t>S. Lees-Miller (U. Calgary)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>
                <a:solidFill>
                  <a:srgbClr val="0000FF"/>
                </a:solidFill>
              </a:rPr>
              <a:t>R. </a:t>
            </a:r>
            <a:r>
              <a:rPr lang="en-US" sz="1600" dirty="0" err="1">
                <a:solidFill>
                  <a:srgbClr val="0000FF"/>
                </a:solidFill>
              </a:rPr>
              <a:t>Thapar</a:t>
            </a:r>
            <a:r>
              <a:rPr lang="en-US" sz="1600" dirty="0">
                <a:solidFill>
                  <a:srgbClr val="0000FF"/>
                </a:solidFill>
              </a:rPr>
              <a:t> (MD Anderson Cancer Center)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/>
              <a:t>A. Triller (ENS)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fr-FR" sz="1600" dirty="0"/>
              <a:t>C. </a:t>
            </a:r>
            <a:r>
              <a:rPr lang="fr-FR" sz="1600" dirty="0" err="1"/>
              <a:t>Specht</a:t>
            </a:r>
            <a:r>
              <a:rPr lang="fr-FR" sz="1600" dirty="0"/>
              <a:t> (ENS)</a:t>
            </a:r>
            <a:endParaRPr lang="en-US" sz="1600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/>
              <a:t>S. Darst (Rockefeller)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 err="1"/>
              <a:t>R.H</a:t>
            </a:r>
            <a:r>
              <a:rPr lang="en-US" sz="1600" dirty="0"/>
              <a:t>. Ebright (Rutgers)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/>
              <a:t>S. Weiss (UCLA)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/>
              <a:t>V. Lamour (</a:t>
            </a:r>
            <a:r>
              <a:rPr lang="en-US" sz="1600" dirty="0" err="1"/>
              <a:t>IGBMC</a:t>
            </a:r>
            <a:r>
              <a:rPr lang="en-US" sz="1600" dirty="0"/>
              <a:t>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/>
              <a:t>A. </a:t>
            </a:r>
            <a:r>
              <a:rPr lang="en-US" sz="1600" dirty="0" err="1"/>
              <a:t>Weixlbaumer</a:t>
            </a:r>
            <a:r>
              <a:rPr lang="en-US" sz="1600" dirty="0"/>
              <a:t> (</a:t>
            </a:r>
            <a:r>
              <a:rPr lang="en-US" sz="1600" dirty="0" err="1"/>
              <a:t>IGBMC</a:t>
            </a:r>
            <a:r>
              <a:rPr lang="en-US" sz="1600" dirty="0"/>
              <a:t>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/>
              <a:t>A. </a:t>
            </a:r>
            <a:r>
              <a:rPr lang="en-US" sz="1600" dirty="0" err="1"/>
              <a:t>Poterszman</a:t>
            </a:r>
            <a:r>
              <a:rPr lang="en-US" sz="1600" dirty="0"/>
              <a:t> (IGBMC)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/>
              <a:t>F. </a:t>
            </a:r>
            <a:r>
              <a:rPr lang="en-US" sz="1600" dirty="0" err="1"/>
              <a:t>Hausch</a:t>
            </a:r>
            <a:r>
              <a:rPr lang="en-US" sz="1600" dirty="0"/>
              <a:t> (Dresden)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>
                <a:solidFill>
                  <a:srgbClr val="FF0000"/>
                </a:solidFill>
              </a:rPr>
              <a:t>F. Rey (I. Pasteur)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fr-FR" sz="1600" dirty="0">
                <a:solidFill>
                  <a:srgbClr val="FF0000"/>
                </a:solidFill>
              </a:rPr>
              <a:t>F. Rico (Aix-Marseille Uni.)</a:t>
            </a:r>
            <a:endParaRPr lang="en-US" sz="1600" dirty="0">
              <a:solidFill>
                <a:srgbClr val="FF0000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1600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/>
              <a:t>Horizons 2020 </a:t>
            </a:r>
            <a:r>
              <a:rPr lang="en-US" sz="1600" dirty="0" err="1"/>
              <a:t>ITN</a:t>
            </a:r>
            <a:r>
              <a:rPr lang="en-US" sz="1600" dirty="0"/>
              <a:t> Consortium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1600" dirty="0"/>
              <a:t>		T. </a:t>
            </a:r>
            <a:r>
              <a:rPr lang="en-US" sz="1600" dirty="0" err="1"/>
              <a:t>Sixma</a:t>
            </a:r>
            <a:r>
              <a:rPr lang="en-US" sz="1600" dirty="0"/>
              <a:t>, NKI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1600" dirty="0"/>
              <a:t>		J. </a:t>
            </a:r>
            <a:r>
              <a:rPr lang="en-US" sz="1600" dirty="0" err="1"/>
              <a:t>Lebbink</a:t>
            </a:r>
            <a:r>
              <a:rPr lang="en-US" sz="1600" dirty="0"/>
              <a:t>, Erasmus MC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1600" dirty="0"/>
              <a:t>		P. Friedhoff, </a:t>
            </a:r>
            <a:r>
              <a:rPr lang="en-US" sz="1600" dirty="0" err="1"/>
              <a:t>Geissen</a:t>
            </a:r>
            <a:endParaRPr lang="en-US" sz="1600" dirty="0"/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1600" dirty="0"/>
              <a:t>		N. Savery, Bristol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1600" dirty="0"/>
              <a:t>		M. </a:t>
            </a:r>
            <a:r>
              <a:rPr lang="en-US" sz="1600" dirty="0" err="1"/>
              <a:t>Lamers</a:t>
            </a:r>
            <a:r>
              <a:rPr lang="en-US" sz="1600" dirty="0"/>
              <a:t>, Leiden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1600" dirty="0"/>
              <a:t>		</a:t>
            </a:r>
            <a:r>
              <a:rPr lang="en-US" sz="1600" dirty="0" err="1"/>
              <a:t>Elvesys</a:t>
            </a:r>
            <a:r>
              <a:rPr lang="en-US" sz="1600" dirty="0"/>
              <a:t> (FR)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fr-FR" sz="1600" dirty="0"/>
              <a:t>		Future </a:t>
            </a:r>
            <a:r>
              <a:rPr lang="fr-FR" sz="1600" dirty="0" err="1"/>
              <a:t>Synthesis</a:t>
            </a:r>
            <a:r>
              <a:rPr lang="fr-FR" sz="1600" dirty="0"/>
              <a:t> (PL)</a:t>
            </a:r>
            <a:endParaRPr lang="en-US" sz="1600" dirty="0"/>
          </a:p>
        </p:txBody>
      </p:sp>
      <p:pic>
        <p:nvPicPr>
          <p:cNvPr id="13" name="Picture 2" descr="Image result for Q-life logo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1" t="17441" r="66730" b="18883"/>
          <a:stretch/>
        </p:blipFill>
        <p:spPr bwMode="auto">
          <a:xfrm>
            <a:off x="239897" y="3119974"/>
            <a:ext cx="1474603" cy="104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96"/>
          <a:stretch/>
        </p:blipFill>
        <p:spPr>
          <a:xfrm>
            <a:off x="6357938" y="5910344"/>
            <a:ext cx="2755900" cy="877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137" y="4262437"/>
            <a:ext cx="12287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081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35525" y="73025"/>
            <a:ext cx="2520950" cy="708025"/>
          </a:xfrm>
        </p:spPr>
        <p:txBody>
          <a:bodyPr/>
          <a:lstStyle/>
          <a:p>
            <a:pPr eaLnBrk="1" hangingPunct="1"/>
            <a:r>
              <a:rPr lang="fr-FR" altLang="fr-FR" sz="4000"/>
              <a:t>The Team</a:t>
            </a:r>
            <a:endParaRPr lang="en-US" altLang="fr-FR" sz="4000"/>
          </a:p>
        </p:txBody>
      </p:sp>
      <p:pic>
        <p:nvPicPr>
          <p:cNvPr id="78851" name="Picture 12" descr="https://encrypted-tbn1.gstatic.com/images?q=tbn:ANd9GcRR8CN5mrhi9ZlyoW_M29D-GVzBcigEDnOmxGp8xDhodELPOIv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714750"/>
            <a:ext cx="105568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Image 11" descr="IJMb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263" y="73025"/>
            <a:ext cx="85725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Image 14" descr="LogoP7_wor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575" y="1528763"/>
            <a:ext cx="6826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919288" y="922338"/>
            <a:ext cx="4117975" cy="4865687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charset="2"/>
              <a:buChar char="§"/>
              <a:defRPr kumimoji="0"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charset="2"/>
              <a:buChar char="§"/>
              <a:defRPr kumimoji="0" sz="26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" charset="2"/>
              <a:buChar char="§"/>
              <a:defRPr kumimoji="0" sz="2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" charset="2"/>
              <a:buChar char="§"/>
              <a:defRPr kumimoji="0" sz="22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Wingdings" charset="2"/>
              <a:buChar char="§"/>
              <a:defRPr kumimoji="0" sz="2000" kern="1200">
                <a:solidFill>
                  <a:schemeClr val="accent3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1100" dirty="0"/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1800" dirty="0"/>
              <a:t>Marc Nadal, Professor Paris 7  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1800" dirty="0"/>
              <a:t>Charlie Gosse, </a:t>
            </a:r>
            <a:r>
              <a:rPr lang="en-US" sz="1800" dirty="0" err="1"/>
              <a:t>CNRS</a:t>
            </a:r>
            <a:r>
              <a:rPr lang="en-US" sz="1800" dirty="0"/>
              <a:t> </a:t>
            </a:r>
            <a:r>
              <a:rPr lang="en-US" sz="1800" dirty="0" err="1"/>
              <a:t>CR1</a:t>
            </a:r>
            <a:endParaRPr lang="en-US" sz="1800" dirty="0"/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1800" dirty="0"/>
              <a:t>Helene Debat, Asst. Prof. </a:t>
            </a:r>
            <a:r>
              <a:rPr lang="en-US" sz="1800" dirty="0" err="1"/>
              <a:t>UVSQY</a:t>
            </a:r>
            <a:endParaRPr lang="en-US" sz="1800" dirty="0"/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1800" dirty="0"/>
              <a:t>Florence Garnier, Asst. Prof. </a:t>
            </a:r>
            <a:r>
              <a:rPr lang="en-US" sz="1800" dirty="0" err="1"/>
              <a:t>UVSQY</a:t>
            </a:r>
            <a:endParaRPr lang="en-US" sz="1800" dirty="0"/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1600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fr-FR" sz="1800" dirty="0">
                <a:solidFill>
                  <a:srgbClr val="FF0000"/>
                </a:solidFill>
              </a:rPr>
              <a:t>Dorota Kostrz, PhD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fr-FR" sz="1800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800" dirty="0"/>
              <a:t>Shuang Wang, PhD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1800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800" dirty="0">
                <a:solidFill>
                  <a:srgbClr val="0000FF"/>
                </a:solidFill>
              </a:rPr>
              <a:t>Camille Duboc, PhD student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1800" dirty="0">
              <a:solidFill>
                <a:srgbClr val="0000FF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800" dirty="0">
                <a:solidFill>
                  <a:srgbClr val="0000FF"/>
                </a:solidFill>
              </a:rPr>
              <a:t>Jinglong Wang, PhD student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1800" dirty="0">
              <a:solidFill>
                <a:srgbClr val="0000FF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800" dirty="0"/>
              <a:t>Xi Yang, PhD student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1800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800" dirty="0"/>
              <a:t>James Portman, PhD student</a:t>
            </a:r>
          </a:p>
          <a:p>
            <a:pPr marL="109728" indent="0" fontAlgn="auto">
              <a:lnSpc>
                <a:spcPct val="80000"/>
              </a:lnSpc>
              <a:spcAft>
                <a:spcPts val="0"/>
              </a:spcAft>
              <a:buFont typeface="Wingdings" charset="2"/>
              <a:buNone/>
              <a:defRPr/>
            </a:pPr>
            <a:endParaRPr lang="fr-FR" sz="1800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800" dirty="0" err="1"/>
              <a:t>Katryna</a:t>
            </a:r>
            <a:r>
              <a:rPr lang="en-US" sz="1800" dirty="0"/>
              <a:t> Nitsenko, PhD student</a:t>
            </a:r>
            <a:r>
              <a:rPr lang="en-US" sz="1600" dirty="0"/>
              <a:t>	</a:t>
            </a:r>
            <a:endParaRPr lang="en-US" sz="1100" dirty="0"/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900" dirty="0"/>
              <a:t>	</a:t>
            </a:r>
            <a:br>
              <a:rPr lang="en-US" sz="900" dirty="0"/>
            </a:br>
            <a:endParaRPr lang="en-US" sz="900" dirty="0"/>
          </a:p>
          <a:p>
            <a:pPr lvl="1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900" dirty="0"/>
          </a:p>
          <a:p>
            <a:pPr lvl="1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1000" dirty="0"/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6249988" y="954088"/>
            <a:ext cx="4037012" cy="48339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2500" lnSpcReduction="2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charset="2"/>
              <a:buChar char="§"/>
              <a:defRPr kumimoji="0"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charset="2"/>
              <a:buChar char="§"/>
              <a:defRPr kumimoji="0" sz="26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" charset="2"/>
              <a:buChar char="§"/>
              <a:defRPr kumimoji="0" sz="2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" charset="2"/>
              <a:buChar char="§"/>
              <a:defRPr kumimoji="0" sz="22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Wingdings" charset="2"/>
              <a:buChar char="§"/>
              <a:defRPr kumimoji="0" sz="2000" kern="1200">
                <a:solidFill>
                  <a:schemeClr val="accent3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2000" u="sng" dirty="0"/>
              <a:t>Collaborators</a:t>
            </a:r>
            <a:endParaRPr lang="en-US" sz="2000" dirty="0"/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1600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>
                <a:solidFill>
                  <a:srgbClr val="0000FF"/>
                </a:solidFill>
              </a:rPr>
              <a:t>T. Blundell (Cambridge)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>
                <a:solidFill>
                  <a:srgbClr val="0000FF"/>
                </a:solidFill>
              </a:rPr>
              <a:t>J. Tainer (MD Anderson)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>
                <a:solidFill>
                  <a:srgbClr val="0000FF"/>
                </a:solidFill>
              </a:rPr>
              <a:t>S. Lees-Miller (U. Calgary)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>
                <a:solidFill>
                  <a:srgbClr val="FF0000"/>
                </a:solidFill>
              </a:rPr>
              <a:t>V. Pande (Stanford)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/>
              <a:t>A. Triller (ENS)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/>
              <a:t>S. Darst (Rockefeller)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 err="1"/>
              <a:t>R.H</a:t>
            </a:r>
            <a:r>
              <a:rPr lang="en-US" sz="1600" dirty="0"/>
              <a:t>. Ebright (Rutgers)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/>
              <a:t>S. Weiss (UCLA)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/>
              <a:t>D. Libri (</a:t>
            </a:r>
            <a:r>
              <a:rPr lang="en-US" sz="1600" dirty="0" err="1"/>
              <a:t>IJM</a:t>
            </a:r>
            <a:r>
              <a:rPr lang="en-US" sz="1600" dirty="0"/>
              <a:t>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/>
              <a:t>D. Jakimowicz (Wroclaw)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/>
              <a:t>V. Lamour (</a:t>
            </a:r>
            <a:r>
              <a:rPr lang="en-US" sz="1600" dirty="0" err="1"/>
              <a:t>IGBMC</a:t>
            </a:r>
            <a:r>
              <a:rPr lang="en-US" sz="1600" dirty="0"/>
              <a:t>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/>
              <a:t>A. </a:t>
            </a:r>
            <a:r>
              <a:rPr lang="en-US" sz="1600" dirty="0" err="1"/>
              <a:t>Weixlbaumer</a:t>
            </a:r>
            <a:r>
              <a:rPr lang="en-US" sz="1600" dirty="0"/>
              <a:t> (</a:t>
            </a:r>
            <a:r>
              <a:rPr lang="en-US" sz="1600" dirty="0" err="1"/>
              <a:t>IGBMC</a:t>
            </a:r>
            <a:r>
              <a:rPr lang="en-US" sz="1600" dirty="0"/>
              <a:t>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/>
              <a:t>A. </a:t>
            </a:r>
            <a:r>
              <a:rPr lang="en-US" sz="1600" dirty="0" err="1"/>
              <a:t>Poterszman</a:t>
            </a:r>
            <a:r>
              <a:rPr lang="en-US" sz="1600" dirty="0"/>
              <a:t> (</a:t>
            </a:r>
            <a:r>
              <a:rPr lang="en-US" sz="1600" dirty="0" err="1"/>
              <a:t>IGBMC</a:t>
            </a:r>
            <a:r>
              <a:rPr lang="en-US" sz="1600" dirty="0"/>
              <a:t>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1600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>
                <a:solidFill>
                  <a:srgbClr val="CC00CC"/>
                </a:solidFill>
              </a:rPr>
              <a:t>Horizons 2020 </a:t>
            </a:r>
            <a:r>
              <a:rPr lang="en-US" sz="1600" dirty="0" err="1">
                <a:solidFill>
                  <a:srgbClr val="CC00CC"/>
                </a:solidFill>
              </a:rPr>
              <a:t>ITN</a:t>
            </a:r>
            <a:r>
              <a:rPr lang="en-US" sz="1600" dirty="0">
                <a:solidFill>
                  <a:srgbClr val="CC00CC"/>
                </a:solidFill>
              </a:rPr>
              <a:t> Consortium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1600" dirty="0"/>
              <a:t>		</a:t>
            </a:r>
            <a:r>
              <a:rPr lang="en-US" sz="1600" dirty="0">
                <a:solidFill>
                  <a:srgbClr val="CC00CC"/>
                </a:solidFill>
              </a:rPr>
              <a:t>T. Sixma, </a:t>
            </a:r>
            <a:r>
              <a:rPr lang="en-US" sz="1600" dirty="0" err="1">
                <a:solidFill>
                  <a:srgbClr val="CC00CC"/>
                </a:solidFill>
              </a:rPr>
              <a:t>NKI</a:t>
            </a:r>
            <a:endParaRPr lang="en-US" sz="1600" dirty="0">
              <a:solidFill>
                <a:srgbClr val="CC00CC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1600" dirty="0"/>
              <a:t>		J. Lebbink, Erasmus MC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1600" dirty="0"/>
              <a:t>		P. Friedhoff, </a:t>
            </a:r>
            <a:r>
              <a:rPr lang="en-US" sz="1600" dirty="0" err="1"/>
              <a:t>Geissen</a:t>
            </a:r>
            <a:endParaRPr lang="en-US" sz="1600" dirty="0"/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1600" dirty="0"/>
              <a:t>		N. Savery, Bristol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1600" dirty="0"/>
              <a:t>		</a:t>
            </a:r>
            <a:r>
              <a:rPr lang="en-US" sz="1600" dirty="0">
                <a:solidFill>
                  <a:srgbClr val="CC00CC"/>
                </a:solidFill>
              </a:rPr>
              <a:t>M. Lamers, Leiden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1600" dirty="0"/>
              <a:t>		</a:t>
            </a:r>
            <a:r>
              <a:rPr lang="en-US" sz="1600" dirty="0" err="1"/>
              <a:t>Elvesys</a:t>
            </a:r>
            <a:r>
              <a:rPr lang="en-US" sz="1600" dirty="0"/>
              <a:t> (FR)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fr-FR" sz="1600" dirty="0"/>
              <a:t>		Future </a:t>
            </a:r>
            <a:r>
              <a:rPr lang="fr-FR" sz="1600" dirty="0" err="1"/>
              <a:t>Synthesis</a:t>
            </a:r>
            <a:r>
              <a:rPr lang="fr-FR" sz="1600" dirty="0"/>
              <a:t> (PL)</a:t>
            </a:r>
            <a:endParaRPr lang="en-US" sz="1600" dirty="0"/>
          </a:p>
        </p:txBody>
      </p:sp>
      <p:pic>
        <p:nvPicPr>
          <p:cNvPr id="7885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5575300"/>
            <a:ext cx="12827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10" descr="http://samm.univ-paris1.fr/IMG/jpg/logo_an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775" y="377507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8" name="Imag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1" y="154641"/>
            <a:ext cx="1098512" cy="155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9" name="Imag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153865"/>
            <a:ext cx="15938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0" name="Imag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900" y="5635625"/>
            <a:ext cx="27051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re 1"/>
          <p:cNvSpPr>
            <a:spLocks noGrp="1"/>
          </p:cNvSpPr>
          <p:nvPr>
            <p:ph type="title"/>
          </p:nvPr>
        </p:nvSpPr>
        <p:spPr>
          <a:xfrm>
            <a:off x="1996828" y="385487"/>
            <a:ext cx="8712200" cy="823912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 eaLnBrk="1" hangingPunct="1"/>
            <a:r>
              <a:rPr lang="en-US" altLang="en-US" dirty="0" err="1"/>
              <a:t>Pourquoi</a:t>
            </a:r>
            <a:r>
              <a:rPr lang="en-US" altLang="en-US" dirty="0"/>
              <a:t> la </a:t>
            </a:r>
            <a:r>
              <a:rPr lang="en-US" altLang="en-US" dirty="0" err="1"/>
              <a:t>mécano-chimie</a:t>
            </a:r>
            <a:r>
              <a:rPr lang="en-US" altLang="en-US" dirty="0"/>
              <a:t>?</a:t>
            </a:r>
          </a:p>
        </p:txBody>
      </p:sp>
      <p:pic>
        <p:nvPicPr>
          <p:cNvPr id="86019" name="Espace réservé du contenu 3" descr="phillips_scal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4675" y="1460501"/>
            <a:ext cx="8045450" cy="4525963"/>
          </a:xfrm>
        </p:spPr>
      </p:pic>
      <p:sp>
        <p:nvSpPr>
          <p:cNvPr id="2" name="TextBox 1"/>
          <p:cNvSpPr txBox="1"/>
          <p:nvPr/>
        </p:nvSpPr>
        <p:spPr>
          <a:xfrm>
            <a:off x="0" y="6488668"/>
            <a:ext cx="399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Philips &amp; Quake, Physics Today Oct. 2005</a:t>
            </a:r>
          </a:p>
        </p:txBody>
      </p:sp>
    </p:spTree>
    <p:extLst>
      <p:ext uri="{BB962C8B-B14F-4D97-AF65-F5344CB8AC3E}">
        <p14:creationId xmlns:p14="http://schemas.microsoft.com/office/powerpoint/2010/main" val="39612936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re 1"/>
          <p:cNvSpPr>
            <a:spLocks noGrp="1"/>
          </p:cNvSpPr>
          <p:nvPr>
            <p:ph type="title"/>
          </p:nvPr>
        </p:nvSpPr>
        <p:spPr>
          <a:xfrm>
            <a:off x="1358900" y="500063"/>
            <a:ext cx="9605963" cy="833437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fr-FR" altLang="en-US" sz="3600"/>
              <a:t>Testing the Molecular Forceps with T4 DNA Ligase</a:t>
            </a:r>
            <a:endParaRPr lang="en-US" altLang="en-US" sz="3600"/>
          </a:p>
        </p:txBody>
      </p:sp>
      <p:pic>
        <p:nvPicPr>
          <p:cNvPr id="4608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91"/>
          <a:stretch>
            <a:fillRect/>
          </a:stretch>
        </p:blipFill>
        <p:spPr bwMode="auto">
          <a:xfrm>
            <a:off x="276225" y="2286000"/>
            <a:ext cx="240347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276225" y="5203825"/>
            <a:ext cx="330200" cy="322263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085" name="TextBox 2"/>
          <p:cNvSpPr txBox="1">
            <a:spLocks noChangeArrowheads="1"/>
          </p:cNvSpPr>
          <p:nvPr/>
        </p:nvSpPr>
        <p:spPr bwMode="auto">
          <a:xfrm>
            <a:off x="720725" y="5127625"/>
            <a:ext cx="20843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/>
              <a:t>5’ Phosphate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re 1"/>
          <p:cNvSpPr>
            <a:spLocks noGrp="1"/>
          </p:cNvSpPr>
          <p:nvPr>
            <p:ph type="title"/>
          </p:nvPr>
        </p:nvSpPr>
        <p:spPr>
          <a:xfrm>
            <a:off x="1358900" y="500063"/>
            <a:ext cx="9605963" cy="833437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fr-FR" altLang="en-US" sz="3600"/>
              <a:t>Testing the Molecular Forceps with T4 DNA Ligase</a:t>
            </a:r>
            <a:endParaRPr lang="en-US" altLang="en-US" sz="3600"/>
          </a:p>
        </p:txBody>
      </p:sp>
      <p:pic>
        <p:nvPicPr>
          <p:cNvPr id="4710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18"/>
          <a:stretch>
            <a:fillRect/>
          </a:stretch>
        </p:blipFill>
        <p:spPr bwMode="auto">
          <a:xfrm>
            <a:off x="276225" y="2286000"/>
            <a:ext cx="650557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5-Point Star 4"/>
          <p:cNvSpPr/>
          <p:nvPr/>
        </p:nvSpPr>
        <p:spPr>
          <a:xfrm>
            <a:off x="276225" y="5203825"/>
            <a:ext cx="330200" cy="322263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109" name="TextBox 5"/>
          <p:cNvSpPr txBox="1">
            <a:spLocks noChangeArrowheads="1"/>
          </p:cNvSpPr>
          <p:nvPr/>
        </p:nvSpPr>
        <p:spPr bwMode="auto">
          <a:xfrm>
            <a:off x="720725" y="5127625"/>
            <a:ext cx="20843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/>
              <a:t>5’ Phosphate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re 1"/>
          <p:cNvSpPr>
            <a:spLocks noGrp="1"/>
          </p:cNvSpPr>
          <p:nvPr>
            <p:ph type="title"/>
          </p:nvPr>
        </p:nvSpPr>
        <p:spPr>
          <a:xfrm>
            <a:off x="1358900" y="500063"/>
            <a:ext cx="9605963" cy="833437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fr-FR" altLang="en-US" sz="3600"/>
              <a:t>Testing the Molecular Forceps with T4 DNA Ligase</a:t>
            </a:r>
            <a:endParaRPr lang="en-US" altLang="en-US" sz="3600"/>
          </a:p>
        </p:txBody>
      </p:sp>
      <p:pic>
        <p:nvPicPr>
          <p:cNvPr id="4813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90"/>
          <a:stretch>
            <a:fillRect/>
          </a:stretch>
        </p:blipFill>
        <p:spPr bwMode="auto">
          <a:xfrm>
            <a:off x="276225" y="2286000"/>
            <a:ext cx="9145588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5-Point Star 4"/>
          <p:cNvSpPr/>
          <p:nvPr/>
        </p:nvSpPr>
        <p:spPr>
          <a:xfrm>
            <a:off x="276225" y="5203825"/>
            <a:ext cx="330200" cy="322263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133" name="TextBox 5"/>
          <p:cNvSpPr txBox="1">
            <a:spLocks noChangeArrowheads="1"/>
          </p:cNvSpPr>
          <p:nvPr/>
        </p:nvSpPr>
        <p:spPr bwMode="auto">
          <a:xfrm>
            <a:off x="720725" y="5127625"/>
            <a:ext cx="20843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/>
              <a:t>5’ Phosphate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re 1"/>
          <p:cNvSpPr>
            <a:spLocks noGrp="1"/>
          </p:cNvSpPr>
          <p:nvPr>
            <p:ph type="title"/>
          </p:nvPr>
        </p:nvSpPr>
        <p:spPr>
          <a:xfrm>
            <a:off x="1358900" y="500063"/>
            <a:ext cx="9605963" cy="833437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fr-FR" altLang="en-US" sz="3600"/>
              <a:t>Testing the Molecular Forceps with T4 DNA Ligase</a:t>
            </a:r>
            <a:endParaRPr lang="en-US" altLang="en-US" sz="3600"/>
          </a:p>
        </p:txBody>
      </p:sp>
      <p:sp>
        <p:nvSpPr>
          <p:cNvPr id="49155" name="TextBox 1"/>
          <p:cNvSpPr txBox="1">
            <a:spLocks noChangeArrowheads="1"/>
          </p:cNvSpPr>
          <p:nvPr/>
        </p:nvSpPr>
        <p:spPr bwMode="auto">
          <a:xfrm flipH="1">
            <a:off x="6953250" y="1639888"/>
            <a:ext cx="61293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Restriction digest of DNA “ends” : </a:t>
            </a:r>
            <a:r>
              <a:rPr lang="en-US" altLang="en-US" sz="1800">
                <a:solidFill>
                  <a:srgbClr val="0000FF"/>
                </a:solidFill>
              </a:rPr>
              <a:t>overhang  (XmaI)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                     </a:t>
            </a:r>
            <a:r>
              <a:rPr lang="en-US" altLang="en-US" sz="1800">
                <a:solidFill>
                  <a:srgbClr val="CC00CC"/>
                </a:solidFill>
              </a:rPr>
              <a:t>blunt         (SmaI)</a:t>
            </a:r>
          </a:p>
        </p:txBody>
      </p:sp>
      <p:pic>
        <p:nvPicPr>
          <p:cNvPr id="4915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2286000"/>
            <a:ext cx="1166495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-Point Star 5"/>
          <p:cNvSpPr/>
          <p:nvPr/>
        </p:nvSpPr>
        <p:spPr>
          <a:xfrm>
            <a:off x="276225" y="5203825"/>
            <a:ext cx="330200" cy="322263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158" name="TextBox 6"/>
          <p:cNvSpPr txBox="1">
            <a:spLocks noChangeArrowheads="1"/>
          </p:cNvSpPr>
          <p:nvPr/>
        </p:nvSpPr>
        <p:spPr bwMode="auto">
          <a:xfrm>
            <a:off x="720725" y="5127625"/>
            <a:ext cx="20843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/>
              <a:t>5’ Phosphate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re 1"/>
          <p:cNvSpPr>
            <a:spLocks noGrp="1"/>
          </p:cNvSpPr>
          <p:nvPr>
            <p:ph type="title"/>
          </p:nvPr>
        </p:nvSpPr>
        <p:spPr>
          <a:xfrm>
            <a:off x="87313" y="355600"/>
            <a:ext cx="11941175" cy="968375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fr-FR" altLang="en-US" sz="3600"/>
              <a:t>Repaired DNA can be supercoiled: repair occurs on both strands</a:t>
            </a:r>
            <a:endParaRPr lang="en-US" altLang="en-US" sz="3600"/>
          </a:p>
        </p:txBody>
      </p:sp>
      <p:pic>
        <p:nvPicPr>
          <p:cNvPr id="52227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08" r="4523" b="5408"/>
          <a:stretch>
            <a:fillRect/>
          </a:stretch>
        </p:blipFill>
        <p:spPr bwMode="auto">
          <a:xfrm>
            <a:off x="3300413" y="1539875"/>
            <a:ext cx="4581525" cy="42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32138" y="1677988"/>
            <a:ext cx="866775" cy="1709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229" name="TextBox 5"/>
          <p:cNvSpPr txBox="1">
            <a:spLocks noChangeArrowheads="1"/>
          </p:cNvSpPr>
          <p:nvPr/>
        </p:nvSpPr>
        <p:spPr bwMode="auto">
          <a:xfrm>
            <a:off x="3101975" y="2160588"/>
            <a:ext cx="869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Force</a:t>
            </a:r>
          </a:p>
        </p:txBody>
      </p:sp>
      <p:sp>
        <p:nvSpPr>
          <p:cNvPr id="52230" name="TextBox 6"/>
          <p:cNvSpPr txBox="1">
            <a:spLocks noChangeArrowheads="1"/>
          </p:cNvSpPr>
          <p:nvPr/>
        </p:nvSpPr>
        <p:spPr bwMode="auto">
          <a:xfrm>
            <a:off x="2563813" y="5859463"/>
            <a:ext cx="3702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DNA cannot supercoil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4449763" y="5297488"/>
            <a:ext cx="0" cy="542925"/>
          </a:xfrm>
          <a:prstGeom prst="straightConnector1">
            <a:avLst/>
          </a:prstGeom>
          <a:ln w="222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565650" y="2000250"/>
            <a:ext cx="3400425" cy="3717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233" name="TextBox 1"/>
          <p:cNvSpPr txBox="1">
            <a:spLocks noChangeArrowheads="1"/>
          </p:cNvSpPr>
          <p:nvPr/>
        </p:nvSpPr>
        <p:spPr bwMode="auto">
          <a:xfrm>
            <a:off x="2274888" y="2898775"/>
            <a:ext cx="171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C00CC"/>
                </a:solidFill>
              </a:rPr>
              <a:t>Supercoiling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" b="5489"/>
          <a:stretch>
            <a:fillRect/>
          </a:stretch>
        </p:blipFill>
        <p:spPr bwMode="auto">
          <a:xfrm>
            <a:off x="3300413" y="1768475"/>
            <a:ext cx="4581525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32138" y="1677988"/>
            <a:ext cx="866775" cy="1709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252" name="TextBox 9"/>
          <p:cNvSpPr txBox="1">
            <a:spLocks noChangeArrowheads="1"/>
          </p:cNvSpPr>
          <p:nvPr/>
        </p:nvSpPr>
        <p:spPr bwMode="auto">
          <a:xfrm>
            <a:off x="5595938" y="6021388"/>
            <a:ext cx="1212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REPAIR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189788" y="5565775"/>
            <a:ext cx="0" cy="341313"/>
          </a:xfrm>
          <a:prstGeom prst="straightConnector1">
            <a:avLst/>
          </a:prstGeom>
          <a:ln w="222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4" name="Titre 1"/>
          <p:cNvSpPr>
            <a:spLocks noGrp="1"/>
          </p:cNvSpPr>
          <p:nvPr>
            <p:ph type="title"/>
          </p:nvPr>
        </p:nvSpPr>
        <p:spPr>
          <a:xfrm>
            <a:off x="87313" y="355600"/>
            <a:ext cx="11941175" cy="968375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fr-FR" altLang="en-US" sz="3600"/>
              <a:t>Repaired DNA can be supercoiled: repair occurs on both strands</a:t>
            </a:r>
            <a:endParaRPr lang="en-US" altLang="en-US" sz="3600"/>
          </a:p>
        </p:txBody>
      </p:sp>
      <p:sp>
        <p:nvSpPr>
          <p:cNvPr id="15" name="Rectangle 14"/>
          <p:cNvSpPr/>
          <p:nvPr/>
        </p:nvSpPr>
        <p:spPr>
          <a:xfrm>
            <a:off x="7059613" y="2020888"/>
            <a:ext cx="981075" cy="474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451475" y="5772150"/>
            <a:ext cx="6350" cy="687388"/>
          </a:xfrm>
          <a:prstGeom prst="straightConnector1">
            <a:avLst/>
          </a:prstGeom>
          <a:ln w="22225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7" name="TextBox 7"/>
          <p:cNvSpPr txBox="1">
            <a:spLocks noChangeArrowheads="1"/>
          </p:cNvSpPr>
          <p:nvPr/>
        </p:nvSpPr>
        <p:spPr bwMode="auto">
          <a:xfrm>
            <a:off x="4116388" y="5684838"/>
            <a:ext cx="5969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Time</a:t>
            </a:r>
          </a:p>
        </p:txBody>
      </p:sp>
      <p:sp>
        <p:nvSpPr>
          <p:cNvPr id="53258" name="TextBox 5"/>
          <p:cNvSpPr txBox="1">
            <a:spLocks noChangeArrowheads="1"/>
          </p:cNvSpPr>
          <p:nvPr/>
        </p:nvSpPr>
        <p:spPr bwMode="auto">
          <a:xfrm>
            <a:off x="3101975" y="2160588"/>
            <a:ext cx="869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Force</a:t>
            </a:r>
          </a:p>
        </p:txBody>
      </p:sp>
      <p:sp>
        <p:nvSpPr>
          <p:cNvPr id="53259" name="TextBox 1"/>
          <p:cNvSpPr txBox="1">
            <a:spLocks noChangeArrowheads="1"/>
          </p:cNvSpPr>
          <p:nvPr/>
        </p:nvSpPr>
        <p:spPr bwMode="auto">
          <a:xfrm>
            <a:off x="2274888" y="2898775"/>
            <a:ext cx="171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C00CC"/>
                </a:solidFill>
              </a:rPr>
              <a:t>Supercoiling</a:t>
            </a:r>
          </a:p>
        </p:txBody>
      </p:sp>
      <p:sp>
        <p:nvSpPr>
          <p:cNvPr id="53260" name="TextBox 9"/>
          <p:cNvSpPr txBox="1">
            <a:spLocks noChangeArrowheads="1"/>
          </p:cNvSpPr>
          <p:nvPr/>
        </p:nvSpPr>
        <p:spPr bwMode="auto">
          <a:xfrm>
            <a:off x="4403725" y="6021388"/>
            <a:ext cx="1212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+NHEJ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5686425" y="5783263"/>
            <a:ext cx="6350" cy="687387"/>
          </a:xfrm>
          <a:prstGeom prst="straightConnector1">
            <a:avLst/>
          </a:prstGeom>
          <a:ln w="22225">
            <a:solidFill>
              <a:srgbClr val="0000FF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"/>
          <a:stretch>
            <a:fillRect/>
          </a:stretch>
        </p:blipFill>
        <p:spPr bwMode="auto">
          <a:xfrm>
            <a:off x="3300413" y="1768475"/>
            <a:ext cx="4581525" cy="42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32138" y="1677988"/>
            <a:ext cx="866775" cy="1709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276" name="TextBox 8"/>
          <p:cNvSpPr txBox="1">
            <a:spLocks noChangeArrowheads="1"/>
          </p:cNvSpPr>
          <p:nvPr/>
        </p:nvSpPr>
        <p:spPr bwMode="auto">
          <a:xfrm>
            <a:off x="5878513" y="6156325"/>
            <a:ext cx="2652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DNA can supercoil</a:t>
            </a:r>
          </a:p>
        </p:txBody>
      </p:sp>
      <p:cxnSp>
        <p:nvCxnSpPr>
          <p:cNvPr id="14" name="Straight Arrow Connector 13"/>
          <p:cNvCxnSpPr>
            <a:stCxn id="54276" idx="0"/>
          </p:cNvCxnSpPr>
          <p:nvPr/>
        </p:nvCxnSpPr>
        <p:spPr>
          <a:xfrm flipH="1" flipV="1">
            <a:off x="7189788" y="5565775"/>
            <a:ext cx="0" cy="590550"/>
          </a:xfrm>
          <a:prstGeom prst="straightConnector1">
            <a:avLst/>
          </a:prstGeom>
          <a:ln w="222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8" name="Titre 1"/>
          <p:cNvSpPr>
            <a:spLocks noGrp="1"/>
          </p:cNvSpPr>
          <p:nvPr>
            <p:ph type="title"/>
          </p:nvPr>
        </p:nvSpPr>
        <p:spPr>
          <a:xfrm>
            <a:off x="87313" y="355600"/>
            <a:ext cx="11941175" cy="968375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fr-FR" altLang="en-US" sz="3600"/>
              <a:t>Repaired DNA can be supercoiled: repair occurs on both strands</a:t>
            </a:r>
            <a:endParaRPr lang="en-US" altLang="en-US" sz="3600"/>
          </a:p>
        </p:txBody>
      </p:sp>
      <p:sp>
        <p:nvSpPr>
          <p:cNvPr id="54279" name="TextBox 5"/>
          <p:cNvSpPr txBox="1">
            <a:spLocks noChangeArrowheads="1"/>
          </p:cNvSpPr>
          <p:nvPr/>
        </p:nvSpPr>
        <p:spPr bwMode="auto">
          <a:xfrm>
            <a:off x="3101975" y="2160588"/>
            <a:ext cx="869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Force</a:t>
            </a:r>
          </a:p>
        </p:txBody>
      </p:sp>
      <p:sp>
        <p:nvSpPr>
          <p:cNvPr id="54280" name="TextBox 1"/>
          <p:cNvSpPr txBox="1">
            <a:spLocks noChangeArrowheads="1"/>
          </p:cNvSpPr>
          <p:nvPr/>
        </p:nvSpPr>
        <p:spPr bwMode="auto">
          <a:xfrm>
            <a:off x="2274888" y="2898775"/>
            <a:ext cx="171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C00CC"/>
                </a:solidFill>
              </a:rPr>
              <a:t>Supercoiling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re 1"/>
          <p:cNvSpPr>
            <a:spLocks noGrp="1"/>
          </p:cNvSpPr>
          <p:nvPr>
            <p:ph type="title"/>
          </p:nvPr>
        </p:nvSpPr>
        <p:spPr>
          <a:xfrm>
            <a:off x="2286000" y="304801"/>
            <a:ext cx="7467600" cy="792163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 eaLnBrk="1" hangingPunct="1"/>
            <a:r>
              <a:rPr lang="fr-FR" altLang="en-US" dirty="0"/>
              <a:t>Echelles de Forces Moléculaires</a:t>
            </a:r>
            <a:endParaRPr lang="en-US" altLang="en-US" dirty="0"/>
          </a:p>
        </p:txBody>
      </p:sp>
      <p:sp>
        <p:nvSpPr>
          <p:cNvPr id="77827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ENERGIE = FORCE x DISTANCE    et     FORCE  =  ENERGIE/DISTANCE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 err="1"/>
              <a:t>Energie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thermique</a:t>
            </a:r>
            <a:r>
              <a:rPr lang="en-US" altLang="en-US" sz="2400" dirty="0"/>
              <a:t> ~ </a:t>
            </a:r>
            <a:r>
              <a:rPr lang="en-US" altLang="en-US" sz="2400" dirty="0" err="1"/>
              <a:t>k</a:t>
            </a:r>
            <a:r>
              <a:rPr lang="en-US" altLang="en-US" sz="2400" baseline="-25000" dirty="0" err="1"/>
              <a:t>B</a:t>
            </a:r>
            <a:r>
              <a:rPr lang="en-US" altLang="en-US" sz="2400" dirty="0" err="1"/>
              <a:t>T</a:t>
            </a:r>
            <a:r>
              <a:rPr lang="en-US" altLang="en-US" sz="2400" dirty="0"/>
              <a:t> = 4 x 10</a:t>
            </a:r>
            <a:r>
              <a:rPr lang="en-US" altLang="en-US" sz="2400" baseline="30000" dirty="0"/>
              <a:t>-21 </a:t>
            </a:r>
            <a:r>
              <a:rPr lang="en-US" altLang="en-US" sz="2400" dirty="0"/>
              <a:t>J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/>
              <a:t>Distance ~ nm = 10</a:t>
            </a:r>
            <a:r>
              <a:rPr lang="en-US" altLang="en-US" sz="2400" baseline="30000" dirty="0"/>
              <a:t>-9</a:t>
            </a:r>
            <a:r>
              <a:rPr lang="en-US" altLang="en-US" sz="2400" dirty="0"/>
              <a:t> m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>
                <a:sym typeface="Wingdings" panose="05000000000000000000" pitchFamily="2" charset="2"/>
              </a:rPr>
              <a:t>Force </a:t>
            </a:r>
            <a:r>
              <a:rPr lang="en-US" altLang="en-US" sz="2400" dirty="0" err="1">
                <a:sym typeface="Wingdings" panose="05000000000000000000" pitchFamily="2" charset="2"/>
              </a:rPr>
              <a:t>caractéristique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/>
              <a:t>~ k</a:t>
            </a:r>
            <a:r>
              <a:rPr lang="en-US" altLang="en-US" sz="2400" baseline="-25000" dirty="0"/>
              <a:t>B</a:t>
            </a:r>
            <a:r>
              <a:rPr lang="en-US" altLang="en-US" sz="2400" dirty="0"/>
              <a:t>T /nm = 4 x 10</a:t>
            </a:r>
            <a:r>
              <a:rPr lang="en-US" altLang="en-US" sz="2400" baseline="30000" dirty="0"/>
              <a:t> -12 </a:t>
            </a:r>
            <a:r>
              <a:rPr lang="en-US" altLang="en-US" sz="2400" dirty="0"/>
              <a:t>N, </a:t>
            </a:r>
            <a:r>
              <a:rPr lang="en-US" altLang="en-US" sz="2400" dirty="0" err="1"/>
              <a:t>ou</a:t>
            </a:r>
            <a:r>
              <a:rPr lang="en-US" altLang="en-US" sz="2400" dirty="0"/>
              <a:t> 4 </a:t>
            </a:r>
            <a:r>
              <a:rPr lang="en-US" altLang="en-US" sz="2400" dirty="0" err="1"/>
              <a:t>picoNewtons</a:t>
            </a:r>
            <a:r>
              <a:rPr lang="en-US" altLang="en-US" sz="2400" dirty="0"/>
              <a:t> (</a:t>
            </a:r>
            <a:r>
              <a:rPr lang="en-US" altLang="en-US" sz="2400" dirty="0" err="1"/>
              <a:t>pN</a:t>
            </a:r>
            <a:r>
              <a:rPr lang="en-US" altLang="en-US" sz="2400" dirty="0"/>
              <a:t>)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/>
              <a:t>Le </a:t>
            </a:r>
            <a:r>
              <a:rPr lang="en-US" altLang="en-US" sz="2400" dirty="0" err="1"/>
              <a:t>pN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est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l’unité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relevante</a:t>
            </a:r>
            <a:r>
              <a:rPr lang="en-US" altLang="en-US" sz="2400" dirty="0"/>
              <a:t> de force à </a:t>
            </a:r>
            <a:r>
              <a:rPr lang="en-US" altLang="en-US" sz="2400" dirty="0" err="1"/>
              <a:t>l’échelle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moléculaire</a:t>
            </a:r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/>
              <a:t>k</a:t>
            </a:r>
            <a:r>
              <a:rPr lang="en-US" altLang="en-US" sz="2400" baseline="-25000" dirty="0"/>
              <a:t>B</a:t>
            </a:r>
            <a:r>
              <a:rPr lang="en-US" altLang="en-US" sz="2400" dirty="0"/>
              <a:t>T = 4 </a:t>
            </a:r>
            <a:r>
              <a:rPr lang="en-US" altLang="en-US" sz="2400" dirty="0" err="1"/>
              <a:t>pN</a:t>
            </a:r>
            <a:r>
              <a:rPr lang="en-US" altLang="en-US" sz="2400" b="1" baseline="30000" dirty="0" err="1"/>
              <a:t>.</a:t>
            </a:r>
            <a:r>
              <a:rPr lang="en-US" altLang="en-US" sz="2400" dirty="0" err="1"/>
              <a:t>nm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12723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85383" y="178868"/>
            <a:ext cx="8621233" cy="799328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en-US" dirty="0" err="1"/>
              <a:t>L’expérimentation</a:t>
            </a:r>
            <a:r>
              <a:rPr lang="en-US" dirty="0"/>
              <a:t> </a:t>
            </a:r>
            <a:r>
              <a:rPr lang="en-US" dirty="0" err="1"/>
              <a:t>mol</a:t>
            </a:r>
            <a:r>
              <a:rPr lang="fr-FR" dirty="0"/>
              <a:t>é</a:t>
            </a:r>
            <a:r>
              <a:rPr lang="en-US" dirty="0" err="1"/>
              <a:t>cule</a:t>
            </a:r>
            <a:r>
              <a:rPr lang="en-US" dirty="0"/>
              <a:t>-unique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756353"/>
            <a:ext cx="12192000" cy="4351338"/>
          </a:xfrm>
        </p:spPr>
        <p:txBody>
          <a:bodyPr>
            <a:normAutofit fontScale="85000" lnSpcReduction="20000"/>
          </a:bodyPr>
          <a:lstStyle/>
          <a:p>
            <a:r>
              <a:rPr lang="fr-FR" sz="3600" dirty="0"/>
              <a:t>Accès temporel au monde moléculaire par</a:t>
            </a:r>
          </a:p>
          <a:p>
            <a:endParaRPr lang="fr-FR" sz="3600" dirty="0"/>
          </a:p>
          <a:p>
            <a:pPr marL="0" indent="0">
              <a:buNone/>
            </a:pPr>
            <a:r>
              <a:rPr lang="fr-FR" sz="3600" dirty="0"/>
              <a:t>	Observation </a:t>
            </a:r>
          </a:p>
          <a:p>
            <a:pPr marL="0" indent="0">
              <a:buNone/>
            </a:pPr>
            <a:r>
              <a:rPr lang="fr-FR" sz="3600" dirty="0"/>
              <a:t>		Suivi de mouvement Brownien, </a:t>
            </a:r>
            <a:r>
              <a:rPr lang="fr-FR" sz="3600" dirty="0" err="1"/>
              <a:t>colocalization</a:t>
            </a:r>
            <a:r>
              <a:rPr lang="fr-FR" sz="3600" dirty="0"/>
              <a:t> par fluorescence 			</a:t>
            </a:r>
            <a:r>
              <a:rPr lang="fr-FR" sz="3600" i="1" dirty="0"/>
              <a:t>in vitro </a:t>
            </a:r>
            <a:r>
              <a:rPr lang="fr-FR" sz="3600" dirty="0"/>
              <a:t>et </a:t>
            </a:r>
            <a:r>
              <a:rPr lang="fr-FR" sz="3600" i="1" dirty="0"/>
              <a:t>in vivo</a:t>
            </a:r>
            <a:r>
              <a:rPr lang="fr-FR" sz="3600" dirty="0"/>
              <a:t>, FRET, super-résolution, </a:t>
            </a:r>
            <a:r>
              <a:rPr lang="fr-FR" sz="3600" dirty="0" err="1"/>
              <a:t>cryoEM</a:t>
            </a:r>
            <a:r>
              <a:rPr lang="fr-FR" sz="3600" dirty="0"/>
              <a:t> et 					</a:t>
            </a:r>
            <a:r>
              <a:rPr lang="fr-FR" sz="3600" dirty="0" err="1"/>
              <a:t>crystallographie</a:t>
            </a:r>
            <a:r>
              <a:rPr lang="fr-FR" sz="3600" dirty="0"/>
              <a:t>…</a:t>
            </a:r>
          </a:p>
          <a:p>
            <a:pPr marL="0" indent="0">
              <a:buNone/>
            </a:pPr>
            <a:r>
              <a:rPr lang="fr-FR" sz="3600" dirty="0"/>
              <a:t>	</a:t>
            </a:r>
          </a:p>
          <a:p>
            <a:pPr marL="0" indent="0">
              <a:buNone/>
            </a:pPr>
            <a:r>
              <a:rPr lang="fr-FR" sz="3600" dirty="0"/>
              <a:t>	Manipulation</a:t>
            </a:r>
          </a:p>
          <a:p>
            <a:pPr marL="0" indent="0">
              <a:buNone/>
            </a:pPr>
            <a:r>
              <a:rPr lang="fr-FR" sz="3600" dirty="0"/>
              <a:t>		Piège optique (OT), piège magnétique (MT), microscope à 			force	atomique (AFM), origamis ADN </a:t>
            </a:r>
          </a:p>
        </p:txBody>
      </p:sp>
    </p:spTree>
    <p:extLst>
      <p:ext uri="{BB962C8B-B14F-4D97-AF65-F5344CB8AC3E}">
        <p14:creationId xmlns:p14="http://schemas.microsoft.com/office/powerpoint/2010/main" val="326790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xt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6065" y="2671011"/>
            <a:ext cx="3272587" cy="2454440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45169" y="178868"/>
            <a:ext cx="11204594" cy="799328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fr-FR" dirty="0"/>
              <a:t>Observation de la synthèse d’ARN (transcription)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216569" y="6202448"/>
            <a:ext cx="11433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Schafer</a:t>
            </a:r>
            <a:r>
              <a:rPr lang="fr-FR" dirty="0"/>
              <a:t>, </a:t>
            </a:r>
            <a:r>
              <a:rPr lang="fr-FR" dirty="0" err="1"/>
              <a:t>Gelles</a:t>
            </a:r>
            <a:r>
              <a:rPr lang="fr-FR" dirty="0"/>
              <a:t>, </a:t>
            </a:r>
            <a:r>
              <a:rPr lang="fr-FR" dirty="0" err="1"/>
              <a:t>Sheetz</a:t>
            </a:r>
            <a:r>
              <a:rPr lang="fr-FR" dirty="0"/>
              <a:t> &amp; </a:t>
            </a:r>
            <a:r>
              <a:rPr lang="fr-FR" dirty="0" err="1"/>
              <a:t>Landick</a:t>
            </a:r>
            <a:r>
              <a:rPr lang="fr-FR" dirty="0"/>
              <a:t>, « Transcription by single </a:t>
            </a:r>
            <a:r>
              <a:rPr lang="fr-FR" dirty="0" err="1"/>
              <a:t>molecules</a:t>
            </a:r>
            <a:r>
              <a:rPr lang="fr-FR" dirty="0"/>
              <a:t> of RNA </a:t>
            </a:r>
            <a:r>
              <a:rPr lang="fr-FR" dirty="0" err="1"/>
              <a:t>polymerase</a:t>
            </a:r>
            <a:r>
              <a:rPr lang="fr-FR" dirty="0"/>
              <a:t> </a:t>
            </a:r>
            <a:r>
              <a:rPr lang="fr-FR" dirty="0" err="1"/>
              <a:t>observed</a:t>
            </a:r>
            <a:r>
              <a:rPr lang="fr-FR" dirty="0"/>
              <a:t> by light </a:t>
            </a:r>
            <a:r>
              <a:rPr lang="fr-FR" dirty="0" err="1"/>
              <a:t>microscopy</a:t>
            </a:r>
            <a:r>
              <a:rPr lang="fr-FR" dirty="0"/>
              <a:t> »</a:t>
            </a:r>
          </a:p>
          <a:p>
            <a:r>
              <a:rPr lang="fr-FR" i="1" dirty="0"/>
              <a:t>Nature</a:t>
            </a:r>
            <a:r>
              <a:rPr lang="fr-FR" dirty="0"/>
              <a:t> </a:t>
            </a:r>
            <a:r>
              <a:rPr lang="fr-FR" b="1" dirty="0"/>
              <a:t>352</a:t>
            </a:r>
            <a:r>
              <a:rPr lang="fr-FR" i="1" dirty="0"/>
              <a:t> </a:t>
            </a:r>
            <a:r>
              <a:rPr lang="fr-FR" dirty="0"/>
              <a:t>444—</a:t>
            </a:r>
            <a:r>
              <a:rPr lang="en-US" dirty="0"/>
              <a:t>448, 1991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058652" y="1301383"/>
            <a:ext cx="3422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ADN</a:t>
            </a:r>
            <a:r>
              <a:rPr lang="fr-FR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fr-FR" sz="2800" dirty="0" err="1">
                <a:sym typeface="Wingdings" panose="05000000000000000000" pitchFamily="2" charset="2"/>
              </a:rPr>
              <a:t>ARNProtéine</a:t>
            </a:r>
            <a:endParaRPr lang="en-US" sz="28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/>
          <a:srcRect r="67956"/>
          <a:stretch/>
        </p:blipFill>
        <p:spPr>
          <a:xfrm>
            <a:off x="6155309" y="2558813"/>
            <a:ext cx="2543522" cy="25666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518357" y="4199022"/>
            <a:ext cx="577516" cy="397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43799" y="4343400"/>
            <a:ext cx="878306" cy="252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47466" y="3850106"/>
            <a:ext cx="878306" cy="252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685140" y="3597442"/>
            <a:ext cx="878306" cy="252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093277" y="3442986"/>
            <a:ext cx="878306" cy="252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67340" y="4818645"/>
            <a:ext cx="1135828" cy="3227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7648694" y="3196206"/>
            <a:ext cx="1767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008E40"/>
                </a:solidFill>
              </a:rPr>
              <a:t>Microsphère</a:t>
            </a:r>
            <a:endParaRPr lang="en-US" sz="2400" dirty="0">
              <a:solidFill>
                <a:srgbClr val="008E4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835825" y="3496026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0000FF"/>
                </a:solidFill>
              </a:rPr>
              <a:t>ADN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434242" y="4247139"/>
            <a:ext cx="225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CC00CC"/>
                </a:solidFill>
              </a:rPr>
              <a:t>ARN polymérase</a:t>
            </a:r>
            <a:endParaRPr lang="en-US" sz="2400" dirty="0">
              <a:solidFill>
                <a:srgbClr val="CC00CC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988823" y="3797504"/>
            <a:ext cx="728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ARN</a:t>
            </a:r>
            <a:endParaRPr lang="en-US" sz="2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4886870" y="4715691"/>
            <a:ext cx="2749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Lame de microscope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5817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6809" y="219363"/>
            <a:ext cx="10515600" cy="862096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fr-FR" dirty="0" err="1"/>
              <a:t>Piègeage</a:t>
            </a:r>
            <a:r>
              <a:rPr lang="fr-FR" dirty="0"/>
              <a:t> Optique d’ARN Polymérase</a:t>
            </a:r>
            <a:endParaRPr lang="en-US" dirty="0"/>
          </a:p>
        </p:txBody>
      </p:sp>
      <p:pic>
        <p:nvPicPr>
          <p:cNvPr id="4" name="base-overl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6809" y="3522736"/>
            <a:ext cx="2229105" cy="222910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33"/>
          <a:stretch/>
        </p:blipFill>
        <p:spPr bwMode="auto">
          <a:xfrm>
            <a:off x="3692170" y="1164478"/>
            <a:ext cx="4179175" cy="194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39" b="49290"/>
          <a:stretch/>
        </p:blipFill>
        <p:spPr bwMode="auto">
          <a:xfrm>
            <a:off x="6977429" y="3368118"/>
            <a:ext cx="2408154" cy="239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3" t="50389" r="51738" b="-5646"/>
          <a:stretch/>
        </p:blipFill>
        <p:spPr bwMode="auto">
          <a:xfrm>
            <a:off x="4376721" y="3536020"/>
            <a:ext cx="2001625" cy="2737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4"/>
          <p:cNvSpPr txBox="1">
            <a:spLocks noChangeArrowheads="1"/>
          </p:cNvSpPr>
          <p:nvPr/>
        </p:nvSpPr>
        <p:spPr bwMode="auto">
          <a:xfrm>
            <a:off x="-106911" y="6597488"/>
            <a:ext cx="89672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 err="1"/>
              <a:t>Abbondanzieri</a:t>
            </a:r>
            <a:r>
              <a:rPr lang="en-US" altLang="en-US" sz="1400" dirty="0"/>
              <a:t>, </a:t>
            </a:r>
            <a:r>
              <a:rPr lang="en-US" altLang="en-US" sz="1400" i="1" dirty="0"/>
              <a:t>et al</a:t>
            </a:r>
            <a:r>
              <a:rPr lang="en-US" altLang="en-US" sz="1400" dirty="0"/>
              <a:t>. “Direct observation of base-pair stepping by RNA polymerase” </a:t>
            </a:r>
            <a:r>
              <a:rPr lang="en-US" altLang="en-US" sz="1400" i="1" dirty="0"/>
              <a:t>Nature</a:t>
            </a:r>
            <a:r>
              <a:rPr lang="en-US" altLang="en-US" sz="1400" dirty="0"/>
              <a:t> </a:t>
            </a:r>
            <a:r>
              <a:rPr lang="en-US" altLang="en-US" sz="1400" b="1" dirty="0"/>
              <a:t>438</a:t>
            </a:r>
            <a:r>
              <a:rPr lang="en-US" altLang="en-US" sz="1400" dirty="0"/>
              <a:t>: 460-465, 2005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602882" y="3212519"/>
            <a:ext cx="2606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Pas Individuels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4602882" y="6013619"/>
            <a:ext cx="1490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Espace Direct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10101475" y="5828953"/>
            <a:ext cx="1794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Espace Fourier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39" t="50621"/>
          <a:stretch/>
        </p:blipFill>
        <p:spPr bwMode="auto">
          <a:xfrm>
            <a:off x="9485011" y="3536020"/>
            <a:ext cx="2411049" cy="233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7688875" y="5828953"/>
            <a:ext cx="1490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Distribution</a:t>
            </a:r>
          </a:p>
          <a:p>
            <a:r>
              <a:rPr lang="fr-FR" dirty="0"/>
              <a:t>« </a:t>
            </a:r>
            <a:r>
              <a:rPr lang="fr-FR" dirty="0" err="1"/>
              <a:t>Pairwise</a:t>
            </a:r>
            <a:r>
              <a:rPr lang="fr-FR" dirty="0"/>
              <a:t> »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977429" y="3341515"/>
            <a:ext cx="208808" cy="3624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994810" y="5630103"/>
            <a:ext cx="208808" cy="3624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0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753" y="365126"/>
            <a:ext cx="11878899" cy="942680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fr-FR" dirty="0"/>
              <a:t>Réduction de liaison </a:t>
            </a:r>
            <a:r>
              <a:rPr lang="fr-FR" dirty="0" err="1"/>
              <a:t>di-sulfure</a:t>
            </a:r>
            <a:r>
              <a:rPr lang="fr-FR" dirty="0"/>
              <a:t> et cadre théorique</a:t>
            </a:r>
            <a:endParaRPr lang="en-US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66" b="60940"/>
          <a:stretch/>
        </p:blipFill>
        <p:spPr>
          <a:xfrm>
            <a:off x="769437" y="1911420"/>
            <a:ext cx="1568701" cy="3744203"/>
          </a:xfrm>
        </p:spPr>
      </p:pic>
      <p:sp>
        <p:nvSpPr>
          <p:cNvPr id="11" name="Rectangle 10"/>
          <p:cNvSpPr/>
          <p:nvPr/>
        </p:nvSpPr>
        <p:spPr>
          <a:xfrm>
            <a:off x="1580149" y="3140241"/>
            <a:ext cx="757989" cy="950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566" y="1889988"/>
            <a:ext cx="2506487" cy="433554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796" y="1911420"/>
            <a:ext cx="4883763" cy="407870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0" y="6460942"/>
            <a:ext cx="11337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Wiita</a:t>
            </a:r>
            <a:r>
              <a:rPr lang="fr-FR" dirty="0"/>
              <a:t>, </a:t>
            </a:r>
            <a:r>
              <a:rPr lang="fr-FR" dirty="0" err="1"/>
              <a:t>Ainavarapu</a:t>
            </a:r>
            <a:r>
              <a:rPr lang="fr-FR" dirty="0"/>
              <a:t>, Huang &amp; Fernandez « Force-</a:t>
            </a:r>
            <a:r>
              <a:rPr lang="fr-FR" dirty="0" err="1"/>
              <a:t>dependent</a:t>
            </a:r>
            <a:r>
              <a:rPr lang="fr-FR" dirty="0"/>
              <a:t> </a:t>
            </a:r>
            <a:r>
              <a:rPr lang="fr-FR" dirty="0" err="1"/>
              <a:t>chemical</a:t>
            </a:r>
            <a:r>
              <a:rPr lang="fr-FR" dirty="0"/>
              <a:t> </a:t>
            </a:r>
            <a:r>
              <a:rPr lang="fr-FR" dirty="0" err="1"/>
              <a:t>kinetics</a:t>
            </a:r>
            <a:r>
              <a:rPr lang="fr-FR" dirty="0"/>
              <a:t> of </a:t>
            </a:r>
            <a:r>
              <a:rPr lang="fr-FR" dirty="0" err="1"/>
              <a:t>disulfide</a:t>
            </a:r>
            <a:r>
              <a:rPr lang="fr-FR" dirty="0"/>
              <a:t> bond </a:t>
            </a:r>
            <a:r>
              <a:rPr lang="fr-FR" dirty="0" err="1"/>
              <a:t>reduction</a:t>
            </a:r>
            <a:r>
              <a:rPr lang="fr-FR" dirty="0"/>
              <a:t> </a:t>
            </a:r>
            <a:r>
              <a:rPr lang="fr-FR" dirty="0" err="1"/>
              <a:t>observed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</a:p>
          <a:p>
            <a:r>
              <a:rPr lang="fr-FR" dirty="0"/>
              <a:t>single-</a:t>
            </a:r>
            <a:r>
              <a:rPr lang="fr-FR" dirty="0" err="1"/>
              <a:t>molecule</a:t>
            </a:r>
            <a:r>
              <a:rPr lang="fr-FR" dirty="0"/>
              <a:t> techniques », </a:t>
            </a:r>
            <a:r>
              <a:rPr lang="fr-FR" i="1" dirty="0"/>
              <a:t>Proc. </a:t>
            </a:r>
            <a:r>
              <a:rPr lang="fr-FR" i="1" dirty="0" err="1"/>
              <a:t>Natl</a:t>
            </a:r>
            <a:r>
              <a:rPr lang="fr-FR" i="1" dirty="0"/>
              <a:t>. Acad. </a:t>
            </a:r>
            <a:r>
              <a:rPr lang="fr-FR" i="1" dirty="0" err="1"/>
              <a:t>Sci</a:t>
            </a:r>
            <a:r>
              <a:rPr lang="fr-FR" i="1" dirty="0"/>
              <a:t>. (USA) </a:t>
            </a:r>
            <a:r>
              <a:rPr lang="fr-FR" b="1" dirty="0"/>
              <a:t>103</a:t>
            </a:r>
            <a:r>
              <a:rPr lang="fr-FR" dirty="0"/>
              <a:t>: 7222—7227, 2006.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887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RS 1">
  <a:themeElements>
    <a:clrScheme name="TRS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RS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RS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S 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S 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S 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S 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S 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S 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S 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S 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S 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S 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S 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6765</TotalTime>
  <Words>2287</Words>
  <Application>Microsoft Office PowerPoint</Application>
  <PresentationFormat>Grand écran</PresentationFormat>
  <Paragraphs>497</Paragraphs>
  <Slides>46</Slides>
  <Notes>13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46</vt:i4>
      </vt:variant>
    </vt:vector>
  </HeadingPairs>
  <TitlesOfParts>
    <vt:vector size="54" baseType="lpstr">
      <vt:lpstr>Arial</vt:lpstr>
      <vt:lpstr>Calibri</vt:lpstr>
      <vt:lpstr>Calibri Light</vt:lpstr>
      <vt:lpstr>Cambria Math</vt:lpstr>
      <vt:lpstr>Symbol</vt:lpstr>
      <vt:lpstr>Wingdings</vt:lpstr>
      <vt:lpstr>Office Theme</vt:lpstr>
      <vt:lpstr>2_TRS 1</vt:lpstr>
      <vt:lpstr>Présentation PowerPoint</vt:lpstr>
      <vt:lpstr>Présentation PowerPoint</vt:lpstr>
      <vt:lpstr>Les questions qui nous animent</vt:lpstr>
      <vt:lpstr>Pourquoi la mécano-chimie?</vt:lpstr>
      <vt:lpstr>Echelles de Forces Moléculaires</vt:lpstr>
      <vt:lpstr>L’expérimentation molécule-unique</vt:lpstr>
      <vt:lpstr>Observation de la synthèse d’ARN (transcription)</vt:lpstr>
      <vt:lpstr>Piègeage Optique d’ARN Polymérase</vt:lpstr>
      <vt:lpstr>Réduction de liaison di-sulfure et cadre théorique</vt:lpstr>
      <vt:lpstr>Advantages et Désavantages de la Manipulation</vt:lpstr>
      <vt:lpstr>Réparation des Cassures d’ADN</vt:lpstr>
      <vt:lpstr>Des Questions qui Perdurent</vt:lpstr>
      <vt:lpstr>Un ADN synthétique mimant une cassure</vt:lpstr>
      <vt:lpstr>Emploi d’un forceps moléculaire</vt:lpstr>
      <vt:lpstr>Réparation non-homologue des  extrémités cassées</vt:lpstr>
      <vt:lpstr>Definir 3 groupes de composantes</vt:lpstr>
      <vt:lpstr>Présentation PowerPoint</vt:lpstr>
      <vt:lpstr>Présentation PowerPoint</vt:lpstr>
      <vt:lpstr>La Loi de Boltzmann relie le temps et l’énergie</vt:lpstr>
      <vt:lpstr>Présentation PowerPoint</vt:lpstr>
      <vt:lpstr>DNA-PK médie une synapse de 100 milisecondes</vt:lpstr>
      <vt:lpstr>Présentation PowerPoint</vt:lpstr>
      <vt:lpstr>Présentation PowerPoint</vt:lpstr>
      <vt:lpstr>Conclusions</vt:lpstr>
      <vt:lpstr>L’ARN long non-codant LINP1 ponte des extrémités distantes d’ADN</vt:lpstr>
      <vt:lpstr>Présentation PowerPoint</vt:lpstr>
      <vt:lpstr>Analyse de l’interaction FKBP12-rapamycine-FRB</vt:lpstr>
      <vt:lpstr>Extension à la neuropharmacologie: Interactions entre le récepteur inhibiteur de la glycine et la gephyrine</vt:lpstr>
      <vt:lpstr>Présentation PowerPoint</vt:lpstr>
      <vt:lpstr>Présentation PowerPoint</vt:lpstr>
      <vt:lpstr>Un portfolio d’intearctions moléculaires</vt:lpstr>
      <vt:lpstr>Le forceps moléculaire en tant que détecteur universel?</vt:lpstr>
      <vt:lpstr>Interactions entre SARS-CoV-2 Spike RBD et ACE2 </vt:lpstr>
      <vt:lpstr>Titration en trans de hACE2</vt:lpstr>
      <vt:lpstr>In trans titration of hACE2 against RBD</vt:lpstr>
      <vt:lpstr>Présentation PowerPoint</vt:lpstr>
      <vt:lpstr>Titration en trans de JK313</vt:lpstr>
      <vt:lpstr>L’équipe</vt:lpstr>
      <vt:lpstr>The Team</vt:lpstr>
      <vt:lpstr>Testing the Molecular Forceps with T4 DNA Ligase</vt:lpstr>
      <vt:lpstr>Testing the Molecular Forceps with T4 DNA Ligase</vt:lpstr>
      <vt:lpstr>Testing the Molecular Forceps with T4 DNA Ligase</vt:lpstr>
      <vt:lpstr>Testing the Molecular Forceps with T4 DNA Ligase</vt:lpstr>
      <vt:lpstr>Repaired DNA can be supercoiled: repair occurs on both strands</vt:lpstr>
      <vt:lpstr>Repaired DNA can be supercoiled: repair occurs on both strands</vt:lpstr>
      <vt:lpstr>Repaired DNA can be supercoiled: repair occurs on both strands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Mfd and Transcription-Coupled Repair</dc:title>
  <dc:creator>Terence Strick</dc:creator>
  <cp:lastModifiedBy>Bonte Pierre-Emmanuel</cp:lastModifiedBy>
  <cp:revision>242</cp:revision>
  <dcterms:created xsi:type="dcterms:W3CDTF">2015-07-11T21:04:02Z</dcterms:created>
  <dcterms:modified xsi:type="dcterms:W3CDTF">2021-10-29T07:29:13Z</dcterms:modified>
</cp:coreProperties>
</file>